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morning. You asked for an overview of our biggest supply chain risks and a plan to manage them. In the next 15 minutes I will cover three risk types, a mitigation plan, how we will use technology to hear the voice of the customer, the measures we will track and how lean tools will help us deliver quality on time at the lowest cost.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Chopra and Sodhi (2004) remind us that risk comes in several categories and that each needs its own response; one-size-fits-all buffers are expensive. Our three biggest exposures are concentrated supply, fragile logistics and volatile demand. A board shortage, for example, would stop every assembly line within about two weeks [insert your own figure].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will not add inventory everywhere. Instead, we target the few parts that could stop production. Dual sourcing costs more per unit, but it is cheaper than a shutdown. Christopher and Peck (2004) describe resilience as being built through supply chain re-engineering, collaboration, agility and a risk management culture, and this plan touches each one.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Simchi-Levi and colleagues (2014) recommend measuring time to recover, how long a node needs to return to full function, and planning for low-probability, high-impact events. Our playbooks will name owners, decision triggers and pre-approved alternatives so that we act in hours, not weeks.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Sharing point-of-sale data reduces the bullwhip effect, where small changes in consumer demand create large swings upstream. Postponement lets us keep fewer finished models in stock while still responding quickly.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voice of the customer is not only what customers say in surveys; it is also what they do and what they complain about. Text analytics can flag a rising complaint, such as a noisy fan motor, weeks before warranty costs show it.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Technology is only valuable if insights reach the people who can act. Customer data will be a standing agenda item in planning and supplier meetings.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measure has a target and a trigger. For example, if a critical supplier's on-time rate falls below 90% for two months, we start the backup plan. If time to recover is longer than time to survive, that node is a priority for investment.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will review these on a balanced scorecard every month. A drop in NPS or a rise in returns tells us expectations have changed even before sales fall.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Lean thinking starts by defining value from the customer's point of view and then removing everything else (Womack &amp; Jones, 2003). Our first value stream map will focus on the control board flow, where we see the longest waiting times.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Pull systems lower inventory and expose problems quickly. For high-risk parts we keep the strategic buffer from our action plan; lean and resilience must work together, not against each other.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Quality built into the process is cheaper than inspection and warranty repairs. Every defect that reaches a customer is a cost, a return and a risk to our brand.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With this plan, we expect fewer disruptions, faster recovery, better service and lower total cost. I welcome your questions.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1828800"/>
            <a:ext cx="10515600" cy="3200400"/>
          </a:xfrm>
          <a:prstGeom prst="rect">
            <a:avLst/>
          </a:prstGeom>
          <a:noFill/>
        </p:spPr>
        <p:txBody>
          <a:bodyPr wrap="square">
            <a:spAutoFit/>
          </a:bodyPr>
          <a:lstStyle/>
          <a:p>
            <a:r>
              <a:rPr sz="4000" b="1">
                <a:solidFill>
                  <a:srgbClr val="FFFFFF"/>
                </a:solidFill>
              </a:rPr>
              <a:t>Managing Supply Chain Risk at Harborline Home Appliances</a:t>
            </a:r>
          </a:p>
          <a:p>
            <a:r>
              <a:rPr sz="2200">
                <a:solidFill>
                  <a:srgbClr val="DDEAF6"/>
                </a:solidFill>
              </a:rPr>
              <a:t>Presentation to the Executive Leadership Team</a:t>
            </a:r>
          </a:p>
          <a:p>
            <a:pPr>
              <a:spcBef>
                <a:spcPts val="1000"/>
              </a:spcBef>
            </a:pPr>
            <a:r>
              <a:rPr sz="1600">
                <a:solidFill>
                  <a:srgbClr val="FFFFFF"/>
                </a:solidFill>
              </a:rPr>
              <a:t>Prepared by: [Your Name], Supply Chain Manager</a:t>
            </a:r>
          </a:p>
          <a:p>
            <a:pPr>
              <a:spcBef>
                <a:spcPts val="1000"/>
              </a:spcBef>
            </a:pPr>
            <a:r>
              <a:rPr sz="1600">
                <a:solidFill>
                  <a:srgbClr val="FFFFFF"/>
                </a:solidFill>
              </a:rPr>
              <a:t>[Course] | [Date]</a:t>
            </a:r>
          </a:p>
          <a:p>
            <a:pPr>
              <a:spcBef>
                <a:spcPts val="1000"/>
              </a:spcBef>
            </a:pPr>
            <a:r>
              <a:rPr sz="1600">
                <a:solidFill>
                  <a:srgbClr val="FFFFFF"/>
                </a:solidFill>
              </a:rPr>
              <a:t>Harborline is a fictional mid-size U.S. maker of kitchen appliances that sources motors, control boards and steel from suppliers in Asia, Mexico and the U.S.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Three Types of Supply Chain Risk</a:t>
            </a:r>
          </a:p>
          <a:p>
            <a:r>
              <a:rPr sz="1800">
                <a:solidFill>
                  <a:srgbClr val="186BB1"/>
                </a:solidFill>
              </a:rPr>
              <a:t>Where we are most exposed</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900">
                <a:solidFill>
                  <a:srgbClr val="0B0B0B"/>
                </a:solidFill>
              </a:rPr>
              <a:t>•  Supply risk: 70% of our control boards come from one supplier in one region; tariff changes, factory shutdowns or chip shortages could stop production.</a:t>
            </a:r>
          </a:p>
          <a:p>
            <a:pPr>
              <a:spcAft>
                <a:spcPts val="1200"/>
              </a:spcAft>
            </a:pPr>
            <a:r>
              <a:rPr sz="1900">
                <a:solidFill>
                  <a:srgbClr val="0B0B0B"/>
                </a:solidFill>
              </a:rPr>
              <a:t>•  Logistics and disruption risk: ocean freight delays, port congestion, extreme weather and cyberattacks on carriers or our own systems can delay inbound parts and outbound orders.</a:t>
            </a:r>
          </a:p>
          <a:p>
            <a:pPr>
              <a:spcAft>
                <a:spcPts val="1200"/>
              </a:spcAft>
            </a:pPr>
            <a:r>
              <a:rPr sz="1900">
                <a:solidFill>
                  <a:srgbClr val="0B0B0B"/>
                </a:solidFill>
              </a:rPr>
              <a:t>•  Demand risk: retailer orders swing with promotions, housing activity and interest rates, so forecasts miss and we end up with stockouts of popular models and excess inventory of others.</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Action Plan (1 of 3): Reduce Supply Risk</a:t>
            </a:r>
          </a:p>
          <a:p>
            <a:r>
              <a:rPr sz="1800">
                <a:solidFill>
                  <a:srgbClr val="186BB1"/>
                </a:solidFill>
              </a:rPr>
              <a:t>Diversify and collaborate</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900">
                <a:solidFill>
                  <a:srgbClr val="0B0B0B"/>
                </a:solidFill>
              </a:rPr>
              <a:t>•  Map tier-1 and critical tier-2 suppliers and rank parts by revenue at risk.</a:t>
            </a:r>
          </a:p>
          <a:p>
            <a:pPr>
              <a:spcAft>
                <a:spcPts val="1200"/>
              </a:spcAft>
            </a:pPr>
            <a:r>
              <a:rPr sz="1900">
                <a:solidFill>
                  <a:srgbClr val="0B0B0B"/>
                </a:solidFill>
              </a:rPr>
              <a:t>•  Qualify a second control-board supplier in Mexico within 9 months (nearshoring cuts lead time and tariff exposure).</a:t>
            </a:r>
          </a:p>
          <a:p>
            <a:pPr>
              <a:spcAft>
                <a:spcPts val="1200"/>
              </a:spcAft>
            </a:pPr>
            <a:r>
              <a:rPr sz="1900">
                <a:solidFill>
                  <a:srgbClr val="0B0B0B"/>
                </a:solidFill>
              </a:rPr>
              <a:t>•  Hold strategic safety stock only for high-risk, long-lead parts (about 6 weeks of boards).</a:t>
            </a:r>
          </a:p>
          <a:p>
            <a:pPr>
              <a:spcAft>
                <a:spcPts val="1200"/>
              </a:spcAft>
            </a:pPr>
            <a:r>
              <a:rPr sz="1900">
                <a:solidFill>
                  <a:srgbClr val="0B0B0B"/>
                </a:solidFill>
              </a:rPr>
              <a:t>•  Add risk clauses to contracts: capacity reservations, early-warning duties and business continuity plans.</a:t>
            </a:r>
          </a:p>
          <a:p>
            <a:pPr>
              <a:spcAft>
                <a:spcPts val="1200"/>
              </a:spcAft>
            </a:pPr>
            <a:r>
              <a:rPr sz="1900">
                <a:solidFill>
                  <a:srgbClr val="0B0B0B"/>
                </a:solidFill>
              </a:rPr>
              <a:t>•  Quarterly supplier risk reviews using financial health and on-time scores.</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Action Plan (2 of 3): Reduce Logistics and Disruption Risk</a:t>
            </a:r>
          </a:p>
          <a:p>
            <a:r>
              <a:rPr sz="1800">
                <a:solidFill>
                  <a:srgbClr val="186BB1"/>
                </a:solidFill>
              </a:rPr>
              <a:t>Visibility and flexibility</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900">
                <a:solidFill>
                  <a:srgbClr val="0B0B0B"/>
                </a:solidFill>
              </a:rPr>
              <a:t>•  Real-time shipment tracking through a control tower dashboard.</a:t>
            </a:r>
          </a:p>
          <a:p>
            <a:pPr>
              <a:spcAft>
                <a:spcPts val="1200"/>
              </a:spcAft>
            </a:pPr>
            <a:r>
              <a:rPr sz="1900">
                <a:solidFill>
                  <a:srgbClr val="0B0B0B"/>
                </a:solidFill>
              </a:rPr>
              <a:t>•  Approved alternate ports, carriers and modes (rail, truck from Mexico) with pre-negotiated rates.</a:t>
            </a:r>
          </a:p>
          <a:p>
            <a:pPr>
              <a:spcAft>
                <a:spcPts val="1200"/>
              </a:spcAft>
            </a:pPr>
            <a:r>
              <a:rPr sz="1900">
                <a:solidFill>
                  <a:srgbClr val="0B0B0B"/>
                </a:solidFill>
              </a:rPr>
              <a:t>•  Cybersecurity requirements for logistics partners; multifactor authentication and offline backups for our ERP.</a:t>
            </a:r>
          </a:p>
          <a:p>
            <a:pPr>
              <a:spcAft>
                <a:spcPts val="1200"/>
              </a:spcAft>
            </a:pPr>
            <a:r>
              <a:rPr sz="1900">
                <a:solidFill>
                  <a:srgbClr val="0B0B0B"/>
                </a:solidFill>
              </a:rPr>
              <a:t>•  Business continuity playbooks for top scenarios (port strike, hurricane, ransomware), tested twice a year.</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Action Plan (3 of 3): Reduce Demand Risk</a:t>
            </a:r>
          </a:p>
          <a:p>
            <a:r>
              <a:rPr sz="1800">
                <a:solidFill>
                  <a:srgbClr val="186BB1"/>
                </a:solidFill>
              </a:rPr>
              <a:t>Plan together, respond faster</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900">
                <a:solidFill>
                  <a:srgbClr val="0B0B0B"/>
                </a:solidFill>
              </a:rPr>
              <a:t>•  Sales and operations planning (S&amp;OP) meeting every month with sales, finance and operations.</a:t>
            </a:r>
          </a:p>
          <a:p>
            <a:pPr>
              <a:spcAft>
                <a:spcPts val="1200"/>
              </a:spcAft>
            </a:pPr>
            <a:r>
              <a:rPr sz="1900">
                <a:solidFill>
                  <a:srgbClr val="0B0B0B"/>
                </a:solidFill>
              </a:rPr>
              <a:t>•  Collaborative forecasting with our three largest retailers using point-of-sale data.</a:t>
            </a:r>
          </a:p>
          <a:p>
            <a:pPr>
              <a:spcAft>
                <a:spcPts val="1200"/>
              </a:spcAft>
            </a:pPr>
            <a:r>
              <a:rPr sz="1900">
                <a:solidFill>
                  <a:srgbClr val="0B0B0B"/>
                </a:solidFill>
              </a:rPr>
              <a:t>•  Postponement: build common platforms and add model-specific panels late, close to the order.</a:t>
            </a:r>
          </a:p>
          <a:p>
            <a:pPr>
              <a:spcAft>
                <a:spcPts val="1200"/>
              </a:spcAft>
            </a:pPr>
            <a:r>
              <a:rPr sz="1900">
                <a:solidFill>
                  <a:srgbClr val="0B0B0B"/>
                </a:solidFill>
              </a:rPr>
              <a:t>•  Owner, budget and timeline: [names], [$ amount], phased over 12 months; progress reported quarterly to this team.</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Using Technology to Hear the Voice of the Customer (1 of 2)</a:t>
            </a:r>
          </a:p>
          <a:p>
            <a:r>
              <a:rPr sz="1800">
                <a:solidFill>
                  <a:srgbClr val="186BB1"/>
                </a:solidFill>
              </a:rPr>
              <a:t>Listening tools</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900">
                <a:solidFill>
                  <a:srgbClr val="0B0B0B"/>
                </a:solidFill>
              </a:rPr>
              <a:t>•  CRM and order data: which models, colors and delivery options customers choose.</a:t>
            </a:r>
          </a:p>
          <a:p>
            <a:pPr>
              <a:spcAft>
                <a:spcPts val="1200"/>
              </a:spcAft>
            </a:pPr>
            <a:r>
              <a:rPr sz="1900">
                <a:solidFill>
                  <a:srgbClr val="0B0B0B"/>
                </a:solidFill>
              </a:rPr>
              <a:t>•  Surveys after delivery and service: Net Promoter Score and customer satisfaction.</a:t>
            </a:r>
          </a:p>
          <a:p>
            <a:pPr>
              <a:spcAft>
                <a:spcPts val="1200"/>
              </a:spcAft>
            </a:pPr>
            <a:r>
              <a:rPr sz="1900">
                <a:solidFill>
                  <a:srgbClr val="0B0B0B"/>
                </a:solidFill>
              </a:rPr>
              <a:t>•  AI text analytics on product reviews, social media and call center transcripts to detect complaints early.</a:t>
            </a:r>
          </a:p>
          <a:p>
            <a:pPr>
              <a:spcAft>
                <a:spcPts val="1200"/>
              </a:spcAft>
            </a:pPr>
            <a:r>
              <a:rPr sz="1900">
                <a:solidFill>
                  <a:srgbClr val="0B0B0B"/>
                </a:solidFill>
              </a:rPr>
              <a:t>•  Connected-appliance (IoT) data, with customer consent, showing usage and early failure signals.</a:t>
            </a:r>
          </a:p>
          <a:p>
            <a:pPr>
              <a:spcAft>
                <a:spcPts val="1200"/>
              </a:spcAft>
            </a:pPr>
            <a:r>
              <a:rPr sz="1900">
                <a:solidFill>
                  <a:srgbClr val="0B0B0B"/>
                </a:solidFill>
              </a:rPr>
              <a:t>•  Warranty claims and returns data linked to supplier lots.</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Using Technology to Hear the Voice of the Customer (2 of 2)</a:t>
            </a:r>
          </a:p>
          <a:p>
            <a:r>
              <a:rPr sz="1800">
                <a:solidFill>
                  <a:srgbClr val="186BB1"/>
                </a:solidFill>
              </a:rPr>
              <a:t>Turning insight into action</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900">
                <a:solidFill>
                  <a:srgbClr val="0B0B0B"/>
                </a:solidFill>
              </a:rPr>
              <a:t>•  A shared dashboard feeds customer insights into S&amp;OP and supplier reviews.</a:t>
            </a:r>
          </a:p>
          <a:p>
            <a:pPr>
              <a:spcAft>
                <a:spcPts val="1200"/>
              </a:spcAft>
            </a:pPr>
            <a:r>
              <a:rPr sz="1900">
                <a:solidFill>
                  <a:srgbClr val="0B0B0B"/>
                </a:solidFill>
              </a:rPr>
              <a:t>•  Quality function deployment: translate top customer needs (quiet, reliable, fast delivery) into design and supplier specifications.</a:t>
            </a:r>
          </a:p>
          <a:p>
            <a:pPr>
              <a:spcAft>
                <a:spcPts val="1200"/>
              </a:spcAft>
            </a:pPr>
            <a:r>
              <a:rPr sz="1900">
                <a:solidFill>
                  <a:srgbClr val="0B0B0B"/>
                </a:solidFill>
              </a:rPr>
              <a:t>•  Example: reviews mention late deliveries in the Southwest; we shift inventory to a regional warehouse and offer delivery-date tracking.</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Performance Measures (1 of 2): Monitoring Risk</a:t>
            </a:r>
          </a:p>
          <a:p>
            <a:r>
              <a:rPr sz="1800">
                <a:solidFill>
                  <a:srgbClr val="186BB1"/>
                </a:solidFill>
              </a:rPr>
              <a:t>Early warning indicators</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900">
                <a:solidFill>
                  <a:srgbClr val="0B0B0B"/>
                </a:solidFill>
              </a:rPr>
              <a:t>•  Supplier on-time delivery and defect rate (parts per million).</a:t>
            </a:r>
          </a:p>
          <a:p>
            <a:pPr>
              <a:spcAft>
                <a:spcPts val="1200"/>
              </a:spcAft>
            </a:pPr>
            <a:r>
              <a:rPr sz="1900">
                <a:solidFill>
                  <a:srgbClr val="0B0B0B"/>
                </a:solidFill>
              </a:rPr>
              <a:t>•  Supplier concentration: share of spend per critical part from a single source (target below 60%).</a:t>
            </a:r>
          </a:p>
          <a:p>
            <a:pPr>
              <a:spcAft>
                <a:spcPts val="1200"/>
              </a:spcAft>
            </a:pPr>
            <a:r>
              <a:rPr sz="1900">
                <a:solidFill>
                  <a:srgbClr val="0B0B0B"/>
                </a:solidFill>
              </a:rPr>
              <a:t>•  Lead time and lead time variability for critical parts.</a:t>
            </a:r>
          </a:p>
          <a:p>
            <a:pPr>
              <a:spcAft>
                <a:spcPts val="1200"/>
              </a:spcAft>
            </a:pPr>
            <a:r>
              <a:rPr sz="1900">
                <a:solidFill>
                  <a:srgbClr val="0B0B0B"/>
                </a:solidFill>
              </a:rPr>
              <a:t>•  Days of supply for high-risk parts; time to recover (TTR) versus time to survive (TTS) for critical nodes.</a:t>
            </a:r>
          </a:p>
          <a:p>
            <a:pPr>
              <a:spcAft>
                <a:spcPts val="1200"/>
              </a:spcAft>
            </a:pPr>
            <a:r>
              <a:rPr sz="1900">
                <a:solidFill>
                  <a:srgbClr val="0B0B0B"/>
                </a:solidFill>
              </a:rPr>
              <a:t>•  Cyber readiness of key partners (assessment score).</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Performance Measures (2 of 2): When Customer Expectations Change</a:t>
            </a:r>
          </a:p>
          <a:p>
            <a:r>
              <a:rPr sz="1800">
                <a:solidFill>
                  <a:srgbClr val="186BB1"/>
                </a:solidFill>
              </a:rPr>
              <a:t>Customer-facing indicators</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900">
                <a:solidFill>
                  <a:srgbClr val="0B0B0B"/>
                </a:solidFill>
              </a:rPr>
              <a:t>•  On time in full (OTIF) and perfect order rate.</a:t>
            </a:r>
          </a:p>
          <a:p>
            <a:pPr>
              <a:spcAft>
                <a:spcPts val="1200"/>
              </a:spcAft>
            </a:pPr>
            <a:r>
              <a:rPr sz="1900">
                <a:solidFill>
                  <a:srgbClr val="0B0B0B"/>
                </a:solidFill>
              </a:rPr>
              <a:t>•  Order fill rate and backorder age.</a:t>
            </a:r>
          </a:p>
          <a:p>
            <a:pPr>
              <a:spcAft>
                <a:spcPts val="1200"/>
              </a:spcAft>
            </a:pPr>
            <a:r>
              <a:rPr sz="1900">
                <a:solidFill>
                  <a:srgbClr val="0B0B0B"/>
                </a:solidFill>
              </a:rPr>
              <a:t>•  Forecast accuracy and bias by model.</a:t>
            </a:r>
          </a:p>
          <a:p>
            <a:pPr>
              <a:spcAft>
                <a:spcPts val="1200"/>
              </a:spcAft>
            </a:pPr>
            <a:r>
              <a:rPr sz="1900">
                <a:solidFill>
                  <a:srgbClr val="0B0B0B"/>
                </a:solidFill>
              </a:rPr>
              <a:t>•  Net Promoter Score, return rate and warranty claim rate.</a:t>
            </a:r>
          </a:p>
          <a:p>
            <a:pPr>
              <a:spcAft>
                <a:spcPts val="1200"/>
              </a:spcAft>
            </a:pPr>
            <a:r>
              <a:rPr sz="1900">
                <a:solidFill>
                  <a:srgbClr val="0B0B0B"/>
                </a:solidFill>
              </a:rPr>
              <a:t>•  Total landed cost per unit, to keep resilience affordable.</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Lean Tools for Quality, Speed and Cost (1 of 3)</a:t>
            </a:r>
          </a:p>
          <a:p>
            <a:r>
              <a:rPr sz="1800">
                <a:solidFill>
                  <a:srgbClr val="186BB1"/>
                </a:solidFill>
              </a:rPr>
              <a:t>Seeing and removing waste</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900">
                <a:solidFill>
                  <a:srgbClr val="0B0B0B"/>
                </a:solidFill>
              </a:rPr>
              <a:t>•  Value stream mapping: map the flow from supplier to customer and remove steps that add no value.</a:t>
            </a:r>
          </a:p>
          <a:p>
            <a:pPr>
              <a:spcAft>
                <a:spcPts val="1200"/>
              </a:spcAft>
            </a:pPr>
            <a:r>
              <a:rPr sz="1900">
                <a:solidFill>
                  <a:srgbClr val="0B0B0B"/>
                </a:solidFill>
              </a:rPr>
              <a:t>•  Eliminate the eight wastes: defects, overproduction, waiting, unused talent, transportation, inventory, motion and extra processing.</a:t>
            </a:r>
          </a:p>
          <a:p>
            <a:pPr>
              <a:spcAft>
                <a:spcPts val="1200"/>
              </a:spcAft>
            </a:pPr>
            <a:r>
              <a:rPr sz="1900">
                <a:solidFill>
                  <a:srgbClr val="0B0B0B"/>
                </a:solidFill>
              </a:rPr>
              <a:t>•  5S workplace organization: sort, set in order, shine, standardize, sustain.</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Lean Tools for Quality, Speed and Cost (2 of 3)</a:t>
            </a:r>
          </a:p>
          <a:p>
            <a:r>
              <a:rPr sz="1800">
                <a:solidFill>
                  <a:srgbClr val="186BB1"/>
                </a:solidFill>
              </a:rPr>
              <a:t>Flow and pull</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900">
                <a:solidFill>
                  <a:srgbClr val="0B0B0B"/>
                </a:solidFill>
              </a:rPr>
              <a:t>•  Kanban and pull systems: replenish parts based on actual use, not forecasts.</a:t>
            </a:r>
          </a:p>
          <a:p>
            <a:pPr>
              <a:spcAft>
                <a:spcPts val="1200"/>
              </a:spcAft>
            </a:pPr>
            <a:r>
              <a:rPr sz="1900">
                <a:solidFill>
                  <a:srgbClr val="0B0B0B"/>
                </a:solidFill>
              </a:rPr>
              <a:t>•  Quick changeover (SMED): shorter setups allow smaller batches and faster response.</a:t>
            </a:r>
          </a:p>
          <a:p>
            <a:pPr>
              <a:spcAft>
                <a:spcPts val="1200"/>
              </a:spcAft>
            </a:pPr>
            <a:r>
              <a:rPr sz="1900">
                <a:solidFill>
                  <a:srgbClr val="0B0B0B"/>
                </a:solidFill>
              </a:rPr>
              <a:t>•  Standard work and visual management boards on each line.</a:t>
            </a:r>
          </a:p>
          <a:p>
            <a:pPr>
              <a:spcAft>
                <a:spcPts val="1200"/>
              </a:spcAft>
            </a:pPr>
            <a:r>
              <a:rPr sz="1900">
                <a:solidFill>
                  <a:srgbClr val="0B0B0B"/>
                </a:solidFill>
              </a:rPr>
              <a:t>•  Supplier kanban and vendor-managed inventory for stable, low-risk parts.</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Lean Tools for Quality, Speed and Cost (3 of 3)</a:t>
            </a:r>
          </a:p>
          <a:p>
            <a:r>
              <a:rPr sz="1800">
                <a:solidFill>
                  <a:srgbClr val="186BB1"/>
                </a:solidFill>
              </a:rPr>
              <a:t>Building quality in</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900">
                <a:solidFill>
                  <a:srgbClr val="0B0B0B"/>
                </a:solidFill>
              </a:rPr>
              <a:t>•  Poka-yoke (error-proofing) fixtures to prevent assembly mistakes.</a:t>
            </a:r>
          </a:p>
          <a:p>
            <a:pPr>
              <a:spcAft>
                <a:spcPts val="1200"/>
              </a:spcAft>
            </a:pPr>
            <a:r>
              <a:rPr sz="1900">
                <a:solidFill>
                  <a:srgbClr val="0B0B0B"/>
                </a:solidFill>
              </a:rPr>
              <a:t>•  Jidoka: stop and fix problems at the source.</a:t>
            </a:r>
          </a:p>
          <a:p>
            <a:pPr>
              <a:spcAft>
                <a:spcPts val="1200"/>
              </a:spcAft>
            </a:pPr>
            <a:r>
              <a:rPr sz="1900">
                <a:solidFill>
                  <a:srgbClr val="0B0B0B"/>
                </a:solidFill>
              </a:rPr>
              <a:t>•  Kaizen events and PDCA cycles led by frontline teams.</a:t>
            </a:r>
          </a:p>
          <a:p>
            <a:pPr>
              <a:spcAft>
                <a:spcPts val="1200"/>
              </a:spcAft>
            </a:pPr>
            <a:r>
              <a:rPr sz="1900">
                <a:solidFill>
                  <a:srgbClr val="0B0B0B"/>
                </a:solidFill>
              </a:rPr>
              <a:t>•  Root-cause analysis (5 Whys, fishbone) on customer complaints and supplier defects.</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Summary and Next Steps</a:t>
            </a:r>
          </a:p>
          <a:p>
            <a:r>
              <a:rPr sz="1800">
                <a:solidFill>
                  <a:srgbClr val="186BB1"/>
                </a:solidFill>
              </a:rPr>
              <a:t>What we are asking for</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900">
                <a:solidFill>
                  <a:srgbClr val="0B0B0B"/>
                </a:solidFill>
              </a:rPr>
              <a:t>•  Approve the 12-month risk plan and budget of [$ amount].</a:t>
            </a:r>
          </a:p>
          <a:p>
            <a:pPr>
              <a:spcAft>
                <a:spcPts val="1200"/>
              </a:spcAft>
            </a:pPr>
            <a:r>
              <a:rPr sz="1900">
                <a:solidFill>
                  <a:srgbClr val="0B0B0B"/>
                </a:solidFill>
              </a:rPr>
              <a:t>•  Name an executive sponsor and a cross-functional risk team.</a:t>
            </a:r>
          </a:p>
          <a:p>
            <a:pPr>
              <a:spcAft>
                <a:spcPts val="1200"/>
              </a:spcAft>
            </a:pPr>
            <a:r>
              <a:rPr sz="1900">
                <a:solidFill>
                  <a:srgbClr val="0B0B0B"/>
                </a:solidFill>
              </a:rPr>
              <a:t>•  Launch dual sourcing, the control tower dashboard and monthly S&amp;OP in the next quarter.</a:t>
            </a:r>
          </a:p>
          <a:p>
            <a:pPr>
              <a:spcAft>
                <a:spcPts val="1200"/>
              </a:spcAft>
            </a:pPr>
            <a:r>
              <a:rPr sz="1900">
                <a:solidFill>
                  <a:srgbClr val="0B0B0B"/>
                </a:solidFill>
              </a:rPr>
              <a:t>•  Review the risk and customer scorecard with this team every quarter.</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186B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65760"/>
            <a:ext cx="10972800" cy="1097280"/>
          </a:xfrm>
          <a:prstGeom prst="rect">
            <a:avLst/>
          </a:prstGeom>
          <a:noFill/>
        </p:spPr>
        <p:txBody>
          <a:bodyPr wrap="square">
            <a:spAutoFit/>
          </a:bodyPr>
          <a:lstStyle/>
          <a:p>
            <a:r>
              <a:rPr sz="3200" b="1">
                <a:solidFill>
                  <a:srgbClr val="0B0B0B"/>
                </a:solidFill>
              </a:rPr>
              <a:t>References</a:t>
            </a:r>
          </a:p>
        </p:txBody>
      </p:sp>
      <p:sp>
        <p:nvSpPr>
          <p:cNvPr id="4" name="TextBox 3"/>
          <p:cNvSpPr txBox="1"/>
          <p:nvPr/>
        </p:nvSpPr>
        <p:spPr>
          <a:xfrm>
            <a:off x="822960" y="1737360"/>
            <a:ext cx="10607040" cy="4754880"/>
          </a:xfrm>
          <a:prstGeom prst="rect">
            <a:avLst/>
          </a:prstGeom>
          <a:noFill/>
        </p:spPr>
        <p:txBody>
          <a:bodyPr wrap="square">
            <a:spAutoFit/>
          </a:bodyPr>
          <a:lstStyle/>
          <a:p>
            <a:pPr>
              <a:spcAft>
                <a:spcPts val="1200"/>
              </a:spcAft>
            </a:pPr>
            <a:r>
              <a:rPr sz="1400">
                <a:solidFill>
                  <a:srgbClr val="52514E"/>
                </a:solidFill>
              </a:rPr>
              <a:t>Chopra, S., &amp; Sodhi, M. S. (2004). Managing risk to avoid supply-chain breakdown. MIT Sloan Management Review, 46(1), 53–61.</a:t>
            </a:r>
          </a:p>
          <a:p>
            <a:pPr>
              <a:spcAft>
                <a:spcPts val="1200"/>
              </a:spcAft>
            </a:pPr>
            <a:r>
              <a:rPr sz="1400">
                <a:solidFill>
                  <a:srgbClr val="52514E"/>
                </a:solidFill>
              </a:rPr>
              <a:t>Christopher, M., &amp; Peck, H. (2004). Building the resilient supply chain. The International Journal of Logistics Management, 15(2), 1–14. https://doi.org/10.1108/09574090410700275</a:t>
            </a:r>
          </a:p>
          <a:p>
            <a:pPr>
              <a:spcAft>
                <a:spcPts val="1200"/>
              </a:spcAft>
            </a:pPr>
            <a:r>
              <a:rPr sz="1400">
                <a:solidFill>
                  <a:srgbClr val="52514E"/>
                </a:solidFill>
              </a:rPr>
              <a:t>Simchi-Levi, D., Schmidt, W., &amp; Wei, Y. (2014). From superstorms to factory fires: Managing unpredictable supply-chain disruptions. Harvard Business Review, 92(1–2), 96–101.</a:t>
            </a:r>
          </a:p>
          <a:p>
            <a:pPr>
              <a:spcAft>
                <a:spcPts val="1200"/>
              </a:spcAft>
            </a:pPr>
            <a:r>
              <a:rPr sz="1400">
                <a:solidFill>
                  <a:srgbClr val="52514E"/>
                </a:solidFill>
              </a:rPr>
              <a:t>Womack, J. P., &amp; Jones, D. T. (2003). Lean thinking: Banish waste and create wealth in your corporation (Rev. ed.). Free Press.</a:t>
            </a:r>
          </a:p>
        </p:txBody>
      </p:sp>
      <p:sp>
        <p:nvSpPr>
          <p:cNvPr id="5" name="TextBox 4"/>
          <p:cNvSpPr txBox="1"/>
          <p:nvPr/>
        </p:nvSpPr>
        <p:spPr>
          <a:xfrm>
            <a:off x="11155680" y="6309360"/>
            <a:ext cx="914400" cy="365760"/>
          </a:xfrm>
          <a:prstGeom prst="rect">
            <a:avLst/>
          </a:prstGeom>
          <a:noFill/>
        </p:spPr>
        <p:txBody>
          <a:bodyPr wrap="none">
            <a:spAutoFit/>
          </a:bodyPr>
          <a:lstStyle/>
          <a:p>
            <a:r>
              <a:rPr sz="1200">
                <a:solidFill>
                  <a:srgbClr val="52514E"/>
                </a:solidFill>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