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afternoon, and congratulations, new graduates. My name is [Your Name], and I am a clinical nurse educator here at [facility]. A few years ago I was exactly where you are: excited, nervous and wondering whether my judgment would be good enough. Today I want to share one night on a medical-surgical unit that changed how I practice. I will walk you through how I used clinical judgment to recognize sepsis early, how that experience pushed me to challenge the way we did things, and why earning my BSN has made learning a lifelong habit rather than a requirement.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scenario. I was caring for a 72-year-old man on postoperative day two after a bowel resection. At 0200 his daughter told me he 'wasn't himself.' He was newly confused. His heart rate was 112, his respiratory rate 24, his temperature 38.4 degrees Celsius and his blood pressure 98 over 58, down from his baseline of 132 over 78. His urine output had dropped to 20 milliliters an hour. On their own, each cue could be explained away: pain, anesthesia, a little dehydration. Clinical judgment begins with noticing, and Tanner (2006) reminds us that what we notice depends on knowing the patient. Because I had cared for him the night before, I knew this confusion was new. When I clustered the cues together, they formed a pattern of systemic infection and poor perfusion, and that pattern is what made me act (Dickison et al., 2019).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Next, I generated hypotheses. The possibilities were sepsis from an anastomotic leak or intra-abdominal infection, hypovolemia, or delirium from opioids. I prioritized sepsis because it was the most life-threatening and the most time-sensitive explanation; missing it could be fatal, while treating for it would not harm him if another cause turned out to be true. I called the provider using SBAR and activated our rapid response team. We drew a lactate level, which was 3.1, and blood cultures, started a fluid bolus and gave broad-spectrum antibiotics within the first hour. Speed mattered: in a study of more than 49,000 sepsis patients, each hour of delay in antibiotics was associated with higher in-hospital mortality (Seymour et al., 2017). I then evaluated outcomes. Over the next hours, his lactate fell to 1.6, his blood pressure rose to 118 over 70 and his urine output recovered. A CT scan showed an anastomotic leak, he returned to surgery and he went home a week later.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 night taught me that excellence is not only about one patient. When I reviewed the case, I realized our unit screened for sepsis only once per shift, so a patient could deteriorate for hours between screenings. That was the status quo, and I challenged it. It also took courage. When I first called, the covering provider suggested we 'watch and recheck in an hour.' I respectfully escalated again, stating my concerns clearly, because the patient's safety mattered more than my discomfort. Finally, I learned that no nurse improves care alone. I partnered with pharmacy, our physicians, the rapid response team and the quality department to pilot a nurse-driven sepsis screen linked to every set of vital signs. This interprofessional approach reflects the collaboration and quality improvement competencies expected of professional nurses (American Association of Colleges of Nursing [AACN], 2021). [Replace with your own unit's results.]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My BSN changed how I think about learning. Before, I learned mostly what I needed for the next shift. My BSN coursework taught me to search the literature, appraise evidence and turn it into practice, which is exactly how I found the research that supported our sepsis screening change. It also gave me leadership and quality improvement skills that led to my promotion as a clinical educator. This matters for patients, too. Aiken and colleagues (2003) found that in hospitals where a larger share of nurses held a bachelor's degree, surgical patients had lower mortality; each 10% increase was associated with a 5% decrease in the odds of death. For me, lifelong learning now means pursuing medical-surgical certification, precepting new graduates like you and starting a master's degree in nursing education. My advice: stay curious, ask why and never stop learning.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sources that support my presentation, formatted in APA 7th edition. In closing, I hope you leave today with three ideas. First, trust and develop your clinical judgment: notice, cluster cues and speak up. Second, practice excellence means challenging the way things have always been done when patients deserve better. Third, your education does not end at graduation. Thank you for listening, and welcome to nursing.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31520" y="3246120"/>
            <a:ext cx="2011680"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463040"/>
            <a:ext cx="10515600" cy="1828800"/>
          </a:xfrm>
          <a:prstGeom prst="rect">
            <a:avLst/>
          </a:prstGeom>
          <a:noFill/>
        </p:spPr>
        <p:txBody>
          <a:bodyPr wrap="square">
            <a:spAutoFit/>
          </a:bodyPr>
          <a:lstStyle/>
          <a:p>
            <a:r>
              <a:rPr sz="4400" b="1">
                <a:solidFill>
                  <a:srgbClr val="FFFFFF"/>
                </a:solidFill>
                <a:latin typeface="Calibri"/>
              </a:rPr>
              <a:t>Practice Excellence, Clinical Judgment and Lifelong Learning</a:t>
            </a:r>
          </a:p>
        </p:txBody>
      </p:sp>
      <p:sp>
        <p:nvSpPr>
          <p:cNvPr id="5" name="TextBox 4"/>
          <p:cNvSpPr txBox="1"/>
          <p:nvPr/>
        </p:nvSpPr>
        <p:spPr>
          <a:xfrm>
            <a:off x="731520" y="3566160"/>
            <a:ext cx="10515600" cy="1828800"/>
          </a:xfrm>
          <a:prstGeom prst="rect">
            <a:avLst/>
          </a:prstGeom>
          <a:noFill/>
        </p:spPr>
        <p:txBody>
          <a:bodyPr wrap="square">
            <a:spAutoFit/>
          </a:bodyPr>
          <a:lstStyle/>
          <a:p>
            <a:r>
              <a:rPr sz="2000" b="0">
                <a:solidFill>
                  <a:srgbClr val="D6E6F5"/>
                </a:solidFill>
                <a:latin typeface="Calibri"/>
              </a:rPr>
              <a:t>Recognizing Sepsis Early: One Night That Shaped My Practice</a:t>
            </a:r>
          </a:p>
          <a:p>
            <a:r>
              <a:rPr sz="2000" b="0">
                <a:solidFill>
                  <a:srgbClr val="D6E6F5"/>
                </a:solidFill>
                <a:latin typeface="Calibri"/>
              </a:rPr>
              <a:t>Nursing Recruitment Luncheon  |  [Your Name], BSN, RN, Clinical Educator  |  [Course]  |  [Date]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CLINICAL JUDGMENT (1 OF 2)</a:t>
            </a:r>
          </a:p>
        </p:txBody>
      </p:sp>
      <p:sp>
        <p:nvSpPr>
          <p:cNvPr id="5" name="TextBox 4"/>
          <p:cNvSpPr txBox="1"/>
          <p:nvPr/>
        </p:nvSpPr>
        <p:spPr>
          <a:xfrm>
            <a:off x="548640" y="548640"/>
            <a:ext cx="11155680" cy="914400"/>
          </a:xfrm>
          <a:prstGeom prst="rect">
            <a:avLst/>
          </a:prstGeom>
          <a:noFill/>
        </p:spPr>
        <p:txBody>
          <a:bodyPr wrap="square">
            <a:spAutoFit/>
          </a:bodyPr>
          <a:lstStyle/>
          <a:p>
            <a:r>
              <a:rPr sz="2500" b="1">
                <a:solidFill>
                  <a:srgbClr val="FFFFFF"/>
                </a:solidFill>
                <a:latin typeface="Calibri"/>
              </a:rPr>
              <a:t>The Clinical Scenario: Recognizing and Clustering Cues</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2</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Practice Excellence and Clinical Judgment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500">
                <a:solidFill>
                  <a:srgbClr val="222B36"/>
                </a:solidFill>
                <a:latin typeface="Calibri"/>
              </a:rPr>
              <a:t>72-year-old man, day 2 after bowel resection; night shift</a:t>
            </a:r>
          </a:p>
          <a:p>
            <a:pPr marL="342900" indent="-342900">
              <a:spcAft>
                <a:spcPts val="2000"/>
              </a:spcAft>
              <a:buClr>
                <a:srgbClr val="186BB1"/>
              </a:buClr>
              <a:buChar char="■"/>
            </a:pPr>
            <a:r>
              <a:rPr sz="2500">
                <a:solidFill>
                  <a:srgbClr val="222B36"/>
                </a:solidFill>
                <a:latin typeface="Calibri"/>
              </a:rPr>
              <a:t>Cues: new confusion, HR 112, RR 24, temp 38.4 °C, BP 98/58 (baseline 132/78)</a:t>
            </a:r>
          </a:p>
          <a:p>
            <a:pPr marL="342900" indent="-342900">
              <a:spcAft>
                <a:spcPts val="2000"/>
              </a:spcAft>
              <a:buClr>
                <a:srgbClr val="186BB1"/>
              </a:buClr>
              <a:buChar char="■"/>
            </a:pPr>
            <a:r>
              <a:rPr sz="2500">
                <a:solidFill>
                  <a:srgbClr val="222B36"/>
                </a:solidFill>
                <a:latin typeface="Calibri"/>
              </a:rPr>
              <a:t>Additional cues: urine output 20 mL/hr for 2 hours, cool mottled knees, incision tender</a:t>
            </a:r>
          </a:p>
          <a:p>
            <a:pPr marL="342900" indent="-342900">
              <a:spcAft>
                <a:spcPts val="2000"/>
              </a:spcAft>
              <a:buClr>
                <a:srgbClr val="186BB1"/>
              </a:buClr>
              <a:buChar char="■"/>
            </a:pPr>
            <a:r>
              <a:rPr sz="2500">
                <a:solidFill>
                  <a:srgbClr val="222B36"/>
                </a:solidFill>
                <a:latin typeface="Calibri"/>
              </a:rPr>
              <a:t>Clustered: altered mentation + tachypnea + falling BP + low urine output = possible sepsis with hypoperfusion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CLINICAL JUDGMENT (2 OF 2)</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Hypotheses, Actions and Outcomes</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3</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Practice Excellence and Clinical Judgment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300">
                <a:solidFill>
                  <a:srgbClr val="222B36"/>
                </a:solidFill>
                <a:latin typeface="Calibri"/>
              </a:rPr>
              <a:t>Hypotheses: (1) sepsis from anastomotic leak or intra-abdominal infection; (2) hypovolemia; (3) delirium from opioids</a:t>
            </a:r>
          </a:p>
          <a:p>
            <a:pPr marL="342900" indent="-342900">
              <a:spcAft>
                <a:spcPts val="2000"/>
              </a:spcAft>
              <a:buClr>
                <a:srgbClr val="186BB1"/>
              </a:buClr>
              <a:buChar char="■"/>
            </a:pPr>
            <a:r>
              <a:rPr sz="2300">
                <a:solidFill>
                  <a:srgbClr val="222B36"/>
                </a:solidFill>
                <a:latin typeface="Calibri"/>
              </a:rPr>
              <a:t>Prioritized sepsis: most life-threatening and time-sensitive</a:t>
            </a:r>
          </a:p>
          <a:p>
            <a:pPr marL="342900" indent="-342900">
              <a:spcAft>
                <a:spcPts val="2000"/>
              </a:spcAft>
              <a:buClr>
                <a:srgbClr val="186BB1"/>
              </a:buClr>
              <a:buChar char="■"/>
            </a:pPr>
            <a:r>
              <a:rPr sz="2300">
                <a:solidFill>
                  <a:srgbClr val="222B36"/>
                </a:solidFill>
                <a:latin typeface="Calibri"/>
              </a:rPr>
              <a:t>Actions: SBAR call to provider and rapid response; lactate and blood cultures; IV fluid bolus; antibiotics within 1 hour</a:t>
            </a:r>
          </a:p>
          <a:p>
            <a:pPr marL="342900" indent="-342900">
              <a:spcAft>
                <a:spcPts val="2000"/>
              </a:spcAft>
              <a:buClr>
                <a:srgbClr val="186BB1"/>
              </a:buClr>
              <a:buChar char="■"/>
            </a:pPr>
            <a:r>
              <a:rPr sz="2300">
                <a:solidFill>
                  <a:srgbClr val="222B36"/>
                </a:solidFill>
                <a:latin typeface="Calibri"/>
              </a:rPr>
              <a:t>Outcomes: lactate 3.1 → 1.6 mmol/L; BP 118/70; urine output &gt; 0.5 mL/kg/hr; CT found a leak; surgery and full recovery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PRACTICE EXCELLENCE</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Pursuing Practice Excellence</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4</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Practice Excellence and Clinical Judgment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100">
                <a:solidFill>
                  <a:srgbClr val="222B36"/>
                </a:solidFill>
                <a:latin typeface="Calibri"/>
              </a:rPr>
              <a:t>Challenging the status quo: sepsis screening happened only once per shift; night-shift deterioration was missed</a:t>
            </a:r>
          </a:p>
          <a:p>
            <a:pPr marL="342900" indent="-342900">
              <a:spcAft>
                <a:spcPts val="2000"/>
              </a:spcAft>
              <a:buClr>
                <a:srgbClr val="186BB1"/>
              </a:buClr>
              <a:buChar char="■"/>
            </a:pPr>
            <a:r>
              <a:rPr sz="2100">
                <a:solidFill>
                  <a:srgbClr val="222B36"/>
                </a:solidFill>
                <a:latin typeface="Calibri"/>
              </a:rPr>
              <a:t>Courage to do the right thing: escalated a second time when the first callback suggested 'watch and recheck'</a:t>
            </a:r>
          </a:p>
          <a:p>
            <a:pPr marL="342900" indent="-342900">
              <a:spcAft>
                <a:spcPts val="2000"/>
              </a:spcAft>
              <a:buClr>
                <a:srgbClr val="186BB1"/>
              </a:buClr>
              <a:buChar char="■"/>
            </a:pPr>
            <a:r>
              <a:rPr sz="2100">
                <a:solidFill>
                  <a:srgbClr val="222B36"/>
                </a:solidFill>
                <a:latin typeface="Calibri"/>
              </a:rPr>
              <a:t>Collaboration: worked with pharmacy, providers, the rapid response team and quality to pilot a nurse-driven sepsis screen with every vital-sign check</a:t>
            </a:r>
          </a:p>
          <a:p>
            <a:pPr marL="342900" indent="-342900">
              <a:spcAft>
                <a:spcPts val="2000"/>
              </a:spcAft>
              <a:buClr>
                <a:srgbClr val="186BB1"/>
              </a:buClr>
              <a:buChar char="■"/>
            </a:pPr>
            <a:r>
              <a:rPr sz="2100">
                <a:solidFill>
                  <a:srgbClr val="222B36"/>
                </a:solidFill>
                <a:latin typeface="Calibri"/>
              </a:rPr>
              <a:t>Result: earlier recognition and faster time to antibiotics on our unit (unit data)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LIFELONG LEARNING</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How My BSN Fuels Lifelong Learning</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5</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Practice Excellence and Clinical Judgment</a:t>
            </a:r>
          </a:p>
        </p:txBody>
      </p:sp>
      <p:sp>
        <p:nvSpPr>
          <p:cNvPr id="8" name="TextBox 7"/>
          <p:cNvSpPr txBox="1"/>
          <p:nvPr/>
        </p:nvSpPr>
        <p:spPr>
          <a:xfrm>
            <a:off x="822960" y="1828800"/>
            <a:ext cx="10607040" cy="4572000"/>
          </a:xfrm>
          <a:prstGeom prst="rect">
            <a:avLst/>
          </a:prstGeom>
          <a:noFill/>
        </p:spPr>
        <p:txBody>
          <a:bodyPr wrap="square">
            <a:spAutoFit/>
          </a:bodyPr>
          <a:lstStyle/>
          <a:p>
            <a:pPr marL="342900" indent="-342900">
              <a:spcAft>
                <a:spcPts val="2000"/>
              </a:spcAft>
              <a:buClr>
                <a:srgbClr val="186BB1"/>
              </a:buClr>
              <a:buChar char="■"/>
            </a:pPr>
            <a:r>
              <a:rPr sz="2300">
                <a:solidFill>
                  <a:srgbClr val="222B36"/>
                </a:solidFill>
                <a:latin typeface="Calibri"/>
              </a:rPr>
              <a:t>Evidence-based practice: learned to find, appraise and apply research, such as sepsis time-to-treatment studies</a:t>
            </a:r>
          </a:p>
          <a:p>
            <a:pPr marL="342900" indent="-342900">
              <a:spcAft>
                <a:spcPts val="2000"/>
              </a:spcAft>
              <a:buClr>
                <a:srgbClr val="186BB1"/>
              </a:buClr>
              <a:buChar char="■"/>
            </a:pPr>
            <a:r>
              <a:rPr sz="2300">
                <a:solidFill>
                  <a:srgbClr val="222B36"/>
                </a:solidFill>
                <a:latin typeface="Calibri"/>
              </a:rPr>
              <a:t>Leadership and quality improvement skills: led the sepsis screening pilot and now teach it</a:t>
            </a:r>
          </a:p>
          <a:p>
            <a:pPr marL="342900" indent="-342900">
              <a:spcAft>
                <a:spcPts val="2000"/>
              </a:spcAft>
              <a:buClr>
                <a:srgbClr val="186BB1"/>
              </a:buClr>
              <a:buChar char="■"/>
            </a:pPr>
            <a:r>
              <a:rPr sz="2300">
                <a:solidFill>
                  <a:srgbClr val="222B36"/>
                </a:solidFill>
                <a:latin typeface="Calibri"/>
              </a:rPr>
              <a:t>Better patient outcomes: higher proportions of BSN nurses are linked to lower surgical mortality</a:t>
            </a:r>
          </a:p>
          <a:p>
            <a:pPr marL="342900" indent="-342900">
              <a:spcAft>
                <a:spcPts val="2000"/>
              </a:spcAft>
              <a:buClr>
                <a:srgbClr val="186BB1"/>
              </a:buClr>
              <a:buChar char="■"/>
            </a:pPr>
            <a:r>
              <a:rPr sz="2300">
                <a:solidFill>
                  <a:srgbClr val="222B36"/>
                </a:solidFill>
                <a:latin typeface="Calibri"/>
              </a:rPr>
              <a:t>Next steps: CMSRN certification, precepting new graduates and an MSN in nursing education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508760"/>
          </a:xfrm>
          <a:prstGeom prst="rect">
            <a:avLst/>
          </a:prstGeom>
          <a:solidFill>
            <a:srgbClr val="123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508760"/>
            <a:ext cx="12191695" cy="73152"/>
          </a:xfrm>
          <a:prstGeom prst="rect">
            <a:avLst/>
          </a:prstGeom>
          <a:solidFill>
            <a:srgbClr val="E07B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201168"/>
            <a:ext cx="10972800" cy="365760"/>
          </a:xfrm>
          <a:prstGeom prst="rect">
            <a:avLst/>
          </a:prstGeom>
          <a:noFill/>
        </p:spPr>
        <p:txBody>
          <a:bodyPr wrap="square">
            <a:spAutoFit/>
          </a:bodyPr>
          <a:lstStyle/>
          <a:p>
            <a:r>
              <a:rPr sz="1400" b="1">
                <a:solidFill>
                  <a:srgbClr val="F6C18A"/>
                </a:solidFill>
                <a:latin typeface="Calibri"/>
              </a:rPr>
              <a:t>REFERENCES</a:t>
            </a:r>
          </a:p>
        </p:txBody>
      </p:sp>
      <p:sp>
        <p:nvSpPr>
          <p:cNvPr id="5" name="TextBox 4"/>
          <p:cNvSpPr txBox="1"/>
          <p:nvPr/>
        </p:nvSpPr>
        <p:spPr>
          <a:xfrm>
            <a:off x="548640" y="548640"/>
            <a:ext cx="11155680" cy="914400"/>
          </a:xfrm>
          <a:prstGeom prst="rect">
            <a:avLst/>
          </a:prstGeom>
          <a:noFill/>
        </p:spPr>
        <p:txBody>
          <a:bodyPr wrap="square">
            <a:spAutoFit/>
          </a:bodyPr>
          <a:lstStyle/>
          <a:p>
            <a:r>
              <a:rPr sz="3000" b="1">
                <a:solidFill>
                  <a:srgbClr val="FFFFFF"/>
                </a:solidFill>
                <a:latin typeface="Calibri"/>
              </a:rPr>
              <a:t>References (APA 7th edition)</a:t>
            </a:r>
          </a:p>
        </p:txBody>
      </p:sp>
      <p:sp>
        <p:nvSpPr>
          <p:cNvPr id="6" name="TextBox 5"/>
          <p:cNvSpPr txBox="1"/>
          <p:nvPr/>
        </p:nvSpPr>
        <p:spPr>
          <a:xfrm>
            <a:off x="11247120" y="6400800"/>
            <a:ext cx="822960" cy="365760"/>
          </a:xfrm>
          <a:prstGeom prst="rect">
            <a:avLst/>
          </a:prstGeom>
          <a:noFill/>
        </p:spPr>
        <p:txBody>
          <a:bodyPr wrap="square">
            <a:spAutoFit/>
          </a:bodyPr>
          <a:lstStyle/>
          <a:p>
            <a:r>
              <a:rPr sz="1200" b="1">
                <a:solidFill>
                  <a:srgbClr val="186BB1"/>
                </a:solidFill>
                <a:latin typeface="Calibri"/>
              </a:rPr>
              <a:t>6</a:t>
            </a:r>
          </a:p>
        </p:txBody>
      </p:sp>
      <p:sp>
        <p:nvSpPr>
          <p:cNvPr id="7" name="TextBox 6"/>
          <p:cNvSpPr txBox="1"/>
          <p:nvPr/>
        </p:nvSpPr>
        <p:spPr>
          <a:xfrm>
            <a:off x="548640" y="6400800"/>
            <a:ext cx="7315200" cy="365760"/>
          </a:xfrm>
          <a:prstGeom prst="rect">
            <a:avLst/>
          </a:prstGeom>
          <a:noFill/>
        </p:spPr>
        <p:txBody>
          <a:bodyPr wrap="square">
            <a:spAutoFit/>
          </a:bodyPr>
          <a:lstStyle/>
          <a:p>
            <a:r>
              <a:rPr sz="1100" b="0">
                <a:solidFill>
                  <a:srgbClr val="6B7785"/>
                </a:solidFill>
                <a:latin typeface="Calibri"/>
              </a:rPr>
              <a:t>Practice Excellence and Clinical Judgment</a:t>
            </a:r>
          </a:p>
        </p:txBody>
      </p:sp>
      <p:sp>
        <p:nvSpPr>
          <p:cNvPr id="8" name="TextBox 7"/>
          <p:cNvSpPr txBox="1"/>
          <p:nvPr/>
        </p:nvSpPr>
        <p:spPr>
          <a:xfrm>
            <a:off x="640080" y="1783080"/>
            <a:ext cx="10972800" cy="4572000"/>
          </a:xfrm>
          <a:prstGeom prst="rect">
            <a:avLst/>
          </a:prstGeom>
          <a:noFill/>
        </p:spPr>
        <p:txBody>
          <a:bodyPr wrap="square">
            <a:spAutoFit/>
          </a:bodyPr>
          <a:lstStyle/>
          <a:p>
            <a:pPr marL="457200" indent="-457200">
              <a:spcAft>
                <a:spcPts val="600"/>
              </a:spcAft>
            </a:pPr>
            <a:r>
              <a:rPr i="0" sz="1600">
                <a:solidFill>
                  <a:srgbClr val="222B36"/>
                </a:solidFill>
                <a:latin typeface="Calibri"/>
              </a:rPr>
              <a:t>Aiken, L. H., Clarke, S. P., Cheung, R. B., Sloane, D. M., &amp; Silber, J. H. (2003). Educational levels of hospital nurses and surgical patient mortality. </a:t>
            </a:r>
            <a:r>
              <a:rPr i="1" sz="1600">
                <a:solidFill>
                  <a:srgbClr val="222B36"/>
                </a:solidFill>
                <a:latin typeface="Calibri"/>
              </a:rPr>
              <a:t>JAMA, 290</a:t>
            </a:r>
            <a:r>
              <a:rPr i="0" sz="1600">
                <a:solidFill>
                  <a:srgbClr val="222B36"/>
                </a:solidFill>
                <a:latin typeface="Calibri"/>
              </a:rPr>
              <a:t>(12), 1617–1623. https://doi.org/10.1001/jama.290.12.1617</a:t>
            </a:r>
          </a:p>
          <a:p>
            <a:pPr marL="457200" indent="-457200">
              <a:spcAft>
                <a:spcPts val="600"/>
              </a:spcAft>
            </a:pPr>
            <a:r>
              <a:rPr i="0" sz="1600">
                <a:solidFill>
                  <a:srgbClr val="222B36"/>
                </a:solidFill>
                <a:latin typeface="Calibri"/>
              </a:rPr>
              <a:t>American Association of Colleges of Nursing. (2021). </a:t>
            </a:r>
            <a:r>
              <a:rPr i="1" sz="1600">
                <a:solidFill>
                  <a:srgbClr val="222B36"/>
                </a:solidFill>
                <a:latin typeface="Calibri"/>
              </a:rPr>
              <a:t>The essentials: Core competencies for professional nursing education</a:t>
            </a:r>
            <a:r>
              <a:rPr i="0" sz="1600">
                <a:solidFill>
                  <a:srgbClr val="222B36"/>
                </a:solidFill>
                <a:latin typeface="Calibri"/>
              </a:rPr>
              <a:t>. https://www.aacnnursing.org/Portals/0/PDFs/Publications/Essentials-2021.pdf</a:t>
            </a:r>
          </a:p>
          <a:p>
            <a:pPr marL="457200" indent="-457200">
              <a:spcAft>
                <a:spcPts val="600"/>
              </a:spcAft>
            </a:pPr>
            <a:r>
              <a:rPr i="0" sz="1600">
                <a:solidFill>
                  <a:srgbClr val="222B36"/>
                </a:solidFill>
                <a:latin typeface="Calibri"/>
              </a:rPr>
              <a:t>Dickison, P., Haerling, K. A., &amp; Lasater, K. (2019). Integrating the National Council of State Boards of Nursing Clinical Judgment Model into nursing educational frameworks. </a:t>
            </a:r>
            <a:r>
              <a:rPr i="1" sz="1600">
                <a:solidFill>
                  <a:srgbClr val="222B36"/>
                </a:solidFill>
                <a:latin typeface="Calibri"/>
              </a:rPr>
              <a:t>Journal of Nursing Education, 58</a:t>
            </a:r>
            <a:r>
              <a:rPr i="0" sz="1600">
                <a:solidFill>
                  <a:srgbClr val="222B36"/>
                </a:solidFill>
                <a:latin typeface="Calibri"/>
              </a:rPr>
              <a:t>(2), 72–78. https://doi.org/10.3928/01484834-20190122-03</a:t>
            </a:r>
          </a:p>
          <a:p>
            <a:pPr marL="457200" indent="-457200">
              <a:spcAft>
                <a:spcPts val="600"/>
              </a:spcAft>
            </a:pPr>
            <a:r>
              <a:rPr i="0" sz="1600">
                <a:solidFill>
                  <a:srgbClr val="222B36"/>
                </a:solidFill>
                <a:latin typeface="Calibri"/>
              </a:rPr>
              <a:t>Seymour, C. W., Gesten, F., Prescott, H. C., Friedrich, M. E., Iwashyna, T. J., Phillips, G. S., Lemeshow, S., Osborn, T., Terry, K. M., &amp; Levy, M. M. (2017). Time to treatment and mortality during mandated emergency care for sepsis. </a:t>
            </a:r>
            <a:r>
              <a:rPr i="1" sz="1600">
                <a:solidFill>
                  <a:srgbClr val="222B36"/>
                </a:solidFill>
                <a:latin typeface="Calibri"/>
              </a:rPr>
              <a:t>New England Journal of Medicine, 376</a:t>
            </a:r>
            <a:r>
              <a:rPr i="0" sz="1600">
                <a:solidFill>
                  <a:srgbClr val="222B36"/>
                </a:solidFill>
                <a:latin typeface="Calibri"/>
              </a:rPr>
              <a:t>(23), 2235–2244. https://doi.org/10.1056/NEJMoa1703058</a:t>
            </a:r>
          </a:p>
          <a:p>
            <a:pPr marL="457200" indent="-457200">
              <a:spcAft>
                <a:spcPts val="600"/>
              </a:spcAft>
            </a:pPr>
            <a:r>
              <a:rPr i="0" sz="1600">
                <a:solidFill>
                  <a:srgbClr val="222B36"/>
                </a:solidFill>
                <a:latin typeface="Calibri"/>
              </a:rPr>
              <a:t>Tanner, C. A. (2006). Thinking like a nurse: A research-based model of clinical judgment in nursing. </a:t>
            </a:r>
            <a:r>
              <a:rPr i="1" sz="1600">
                <a:solidFill>
                  <a:srgbClr val="222B36"/>
                </a:solidFill>
                <a:latin typeface="Calibri"/>
              </a:rPr>
              <a:t>Journal of Nursing Education, 45</a:t>
            </a:r>
            <a:r>
              <a:rPr i="0" sz="1600">
                <a:solidFill>
                  <a:srgbClr val="222B36"/>
                </a:solidFill>
                <a:latin typeface="Calibri"/>
              </a:rPr>
              <a:t>(6), 204–211. https://doi.org/10.3928/01484834-20060601-04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