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Title slide. Introduce yourself, your role as a community health nurse and the purpose of the presentation: to present a population-focused assessment of Harris County, Texas, a preventive teaching proposal and a disaster plan to the board.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afternoon, board members. Thank you for the opportunity to present our community health assessment. Today I will treat Harris County itself as my patient, using the population-focused nursing process of assessment, diagnosis, planning, intervention and evaluation. I will first describe who lives in our county, then review our most pressing chronic and infectious diseases and the risk factors behind them, comparing each with national Healthy People 2030 targets (U.S. Department of Health and Human Services [HHS], n.d.). Next, I will propose a preventive teaching program on type 2 diabetes, and I will close with a disaster assessment based on our recent experience with Hurricane Beryl.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Harris County is home to an estimated 5,045,026 residents, making it the most populous county in Texas and the third most populous in the nation (U.S. Census Bureau, 2025). The county includes the City of Houston, roughly 30 smaller cities and large unincorporated areas where county government provides most services. Our Gulf Coast location exposes residents to hurricanes, flooding and dangerous summer heat. Although we host the Texas Medical Center, one of the largest medical complexes in the world, access to care varies sharply by neighborhood, income and insurance status. This contrast between world-class resources and unequal access is the central theme of today's assessment.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population is young and diverse. About one quarter of residents, 25.4%, are under 18, and 12.3% are 65 or older (U.S. Census Bureau, 2025). Hispanic or Latino residents make up 45.0% of the county, followed by White non-Hispanic residents at 26.0%, Black residents at 20.9% and Asian residents at 8.0%. These figures matter for planning. A large child population means school-based prevention can reach many families, while the growing older population increases demand for chronic disease management. Because chronic and infectious disease burdens fall unequally across racial and ethnic groups, our programs must be culturally and linguistically tailored rather than one-size-fits-all.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More than one in four residents, 26.8%, were born outside the United States, and 45.0% of residents aged five and older speak a language other than English at home (U.S. Census Bureau, 2025). Spanish is the most common, but Vietnamese, Chinese, Arabic and many other languages are spoken across the county. Educational attainment is mixed: 82.5% of adults 25 and older have a high school diploma, below the national level, while 34.2% hold a bachelor's degree. For nursing practice, this means health education must be offered in multiple languages, written at an accessible reading level and delivered through trusted community messengers.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Social determinants of health strongly shape outcomes in our county. The median household income is $74,983, but 16.7% of residents live in poverty, well above the Healthy People 2030 target of 8.0% (U.S. Census Bureau, 2025; HHS, n.d.). Most concerning, 22.2% of residents under 65 have no health insurance, one of the highest rates of any large county in the nation. Uninsured residents are less likely to receive screening and more likely to present late with complications. On a positive note, 92.1% of households have broadband internet, which makes telehealth and text-based outreach realistic options for our programs.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According to Harris County Public Health's 2024 Chronic Diseases Report, heart disease remains the leading cause of death in our county, and deaths from hypertensive heart disease rose 24.1% (Harris County Public Health [HCPH], 2024). Diabetes deaths increased 29.8%, from 18.8 to 24.4 per 100,000 residents between 2016 and 2021. Cancer is our second leading cause of death, although the cancer death rate fell 8.1%. Healthy People 2030 aims to reduce coronary heart disease deaths to 71.1 per 100,000 (HDS-02), reduce new diabetes diagnoses to 4.8 per 1,000 adults (D-01) and reduce the overall cancer death rate to 122.7 per 100,000 (C-01) (HHS, n.d.).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infectious disease burden is also above state and national levels. Harris County's tuberculosis rate was 5.5 per 100,000 in 2024, compared with 4.0 in Texas and 2.9 nationally (Patel, 2026). Houston Health Department data show syphilis among women more than doubled, from 295 cases in 2019 to 674 in 2022, and congenital syphilis rose from 16 to 151 cases, prompting an outbreak declaration (Axios Houston, 2024). HIV diagnosis rates exceed Texas and U.S. rates, and Black residents make up half of people living with HIV (ABC13, 2021). Healthy People 2030 targets are 1.4 TB cases per 100,000, 4.6 syphilis cases per 100,000 females aged 15 to 44 and 90% fewer new HIV diagnoses (HHS, n.d.).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risk factors connect the diseases we just reviewed. First, 35.6% of Texas adults have obesity, close to the Healthy People 2030 target of 36.0% for the nation but still a major driver of diabetes and heart disease (Trust for America's Health [TFAH], 2024; HHS, n.d.). Second, 32.9% of Texas adults report high blood pressure, the leading modifiable contributor to cardiovascular death (TFAH, 2024; Jones et al., 2025). Third, 22.2% of our residents under 65 lack health insurance, compared with the Healthy People 2030 goal of 92.4% coverage (U.S. Census Bureau, 2025). Without coverage, people delay screening for diabetes, blood pressure, TB and sexually transmitted infections, which allows preventable disease to progress.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After weighing burden, trend, preventability and community readiness, I selected type 2 diabetes prevention as our priority. Diabetes deaths rose almost 30% in five years, and diabetes shares obesity, hypertension and inactivity as risk factors with heart disease, our leading cause of death (HCPH, 2024). Strong evidence supports prevention: in the Diabetes Prevention Program trial, an intensive lifestyle intervention reduced the incidence of type 2 diabetes by 58% compared with placebo (Diabetes Prevention Program Research Group, 2002). Our target group is Hispanic and Black adults aged 35 and older with prediabetes or risk factors, because these groups carry a disproportionate share of the county's diabetes burden.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first objective is specific, measurable, achievable, relevant and time-bound: by the end of Week 2, 80% of participants will correctly state three risk factors for type 2 diabetes and their own A1C or risk-test result. Many people with prediabetes do not know they have it, so awareness is the necessary first step. Topic one explains what prediabetes and diabetes are and what A1C and fasting glucose numbers mean. Topic two helps participants identify personal risk factors, including weight, family history, physical inactivity and blood pressure. Because hypertension often coexists with diabetes risk, we will also screen blood pressure at the first session (Jones et al., 2025).</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Objectives two and three mirror the goals of the Diabetes Prevention Program lifestyle intervention, which aimed for at least 150 minutes of moderate physical activity per week and 7% weight loss (Diabetes Prevention Program Research Group, 2002). By Week 12, 70% of participants will report at least 150 minutes of moderate activity weekly. Topics include safe walking and home-based activity during hot weather, and self-monitoring with a phone app or paper log. By Week 16, participants will lose an average of 5% to 7% of starting body weight. Topics include preparing affordable, culturally familiar meals, such as healthier versions of traditional Mexican, Southern and Vietnamese dishes, and understanding portions and food labels.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educational strategy is group lifestyle coaching modeled on the Diabetes Prevention Program, using goal-setting, self-monitoring and problem-solving rather than lectures alone (Diabetes Prevention Program Research Group, 2002). Sessions will be taught in English and Spanish, with interpreters for other languages, by registered nurses working alongside trained community health workers who share participants' culture. We will offer 16 weekly one-hour sessions in churches, community centers and county clinics, plus a telehealth option, since 92.1% of households have broadband (U.S. Census Bureau, 2025). Cooking demonstrations, walking groups and text-message reminders make the content practical and help participants keep going between sessions.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objective has a matching evaluation method. For Objective 1, participants will complete a short pre-test and post-test on risk factors, and screening records will confirm that each person knows his or her A1C result. For Objective 2, we will review activity logs or app data at each weekly session. For Objective 3, staff will measure weight privately at baseline, Week 8 and Week 16. Over the longer term, we will repeat A1C testing at six and 12 months to assess progression to diabetes, the outcome that matters most (Diabetes Prevention Program Research Group, 2002). A satisfaction survey will guide improvements in cultural fit, scheduling and location.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our disaster plan, I chose a hurricane, the hazard most likely to cause widespread harm here. Hurricane Beryl made landfall on July 8, 2024, and the National Weather Service reported deaths from falling trees, flooding, carbon monoxide and a medical device that lost power (National Weather Service, 2024). More than 2.6 million Texas customers lost power at the peak, many for days in extreme heat (Martinez &amp; Foxhall, 2024), and at least 36 Texans died (Associated Press, 2024). Key resources include the Harris County Office of Homeland Security and Emergency Management, Houston's Office of Emergency Management, Harris County Public Health, the American Red Cross, FEMA, 211 Texas and the State of Texas Emergency Assistance Registry for people needing help to evacuate.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groups face the greatest risk. Older adults, who make up 12.3% of our population, are more sensitive to heat and more likely to live alone (U.S. Census Bureau, 2025). People who rely on electricity-dependent medical devices, such as home oxygen concentrators and ventilators, face life-threatening risk during outages; power outages have been linked to increased deaths and hospitalizations in other large cities (Dominianni et al., 2018). Low-income and uninsured residents may lack transportation, savings or generators. Residents with limited English proficiency may miss warnings, and people experiencing homelessness have little shelter from heat or flooding. Our outreach must reach each of these groups before the storm arrives.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major hurricane affects every layer of the community. Infrastructure damage includes downed power lines, fallen trees, flooded roads, failed traffic signals and interrupted water pumping and cell service; after Beryl, millions of customers waited days for power restoration (Martinez &amp; Foxhall, 2024). Emergency services face a surge in 911 calls while responders work in dangerous conditions, and hospitals and nursing homes must rely on generators. For the general population, the loss of air conditioning and refrigeration threatens health, food and refrigerated medicines such as insulin. Lost wages and property damage add financial stress, and some families are displaced to shelters or relatives' homes (Dominianni et al., 2018).</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can anticipate several health issues. Heat-related illness is the most immediate threat when air conditioning fails in July heat. Carbon monoxide poisoning is a recurring and preventable cause of death after hurricanes, when families run generators in garages or near windows; this pattern has been documented after previous hurricanes (Centers for Disease Control and Prevention [CDC], 2005) and occurred again after Beryl (National Weather Service, 2024). Chronic conditions worsen when people lose access to insulin, medications, dialysis or oxygen (Dominianni et al., 2018). We should also expect injuries from cleanup and chainsaws, wound infections, and illness from spoiled food or contaminated floodwater.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Without immediate EMS or hospital access, nurses can still save lives. First, I would triage neighbors or shelter residents and provide first aid and wound care. Second, I would recognize heat illness and begin cooling: move people to shade, apply cool water and fans and offer fluids to alert patients. Third, I would teach generator safety, keeping generators outdoors and away from doors and windows, and teach the signs of carbon monoxide poisoning such as headache, dizziness and nausea (CDC, 2005). Fourth, I would help residents keep insulin cool and locate cooling and charging centers. Finally, I would check on vulnerable neighbors and report unmet needs to emergency management.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summary, Harris County is young, diverse and rich in medical resources, but high uninsurance and poverty contribute to chronic and infectious disease rates that exceed Healthy People 2030 goals (HHS, n.d.; U.S. Census Bureau, 2025). I respectfully ask the board to fund a culturally tailored, bilingual diabetes prevention program based on the proven Diabetes Prevention Program model (Diabetes Prevention Program Research Group, 2002). I also recommend strengthening hurricane plans for heat and power outages, including registries for residents who use medical devices, more cooling centers and generator safety campaigns (Dominianni et al., 2018). Treating our community as the patient means preventing harm before it reaches our hospitals. Thank you; I welcome your questions.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References are listed in APA 7th edition format, alphabetized by author, with hanging indents.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References are listed in APA 7th edition format, alphabetized by author, with hanging indents.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46120"/>
            <a:ext cx="2011680"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463040"/>
            <a:ext cx="10515600" cy="1828800"/>
          </a:xfrm>
          <a:prstGeom prst="rect">
            <a:avLst/>
          </a:prstGeom>
          <a:noFill/>
        </p:spPr>
        <p:txBody>
          <a:bodyPr wrap="square">
            <a:spAutoFit/>
          </a:bodyPr>
          <a:lstStyle/>
          <a:p>
            <a:r>
              <a:rPr sz="4400" b="1">
                <a:solidFill>
                  <a:srgbClr val="FFFFFF"/>
                </a:solidFill>
                <a:latin typeface="Calibri"/>
              </a:rPr>
              <a:t>Caring for Harris County, Texas, as the Patient</a:t>
            </a:r>
          </a:p>
        </p:txBody>
      </p:sp>
      <p:sp>
        <p:nvSpPr>
          <p:cNvPr id="5" name="TextBox 4"/>
          <p:cNvSpPr txBox="1"/>
          <p:nvPr/>
        </p:nvSpPr>
        <p:spPr>
          <a:xfrm>
            <a:off x="731520" y="3566160"/>
            <a:ext cx="10515600" cy="1828800"/>
          </a:xfrm>
          <a:prstGeom prst="rect">
            <a:avLst/>
          </a:prstGeom>
          <a:noFill/>
        </p:spPr>
        <p:txBody>
          <a:bodyPr wrap="square">
            <a:spAutoFit/>
          </a:bodyPr>
          <a:lstStyle/>
          <a:p>
            <a:r>
              <a:rPr sz="2000" b="0">
                <a:solidFill>
                  <a:srgbClr val="D6E6F5"/>
                </a:solidFill>
                <a:latin typeface="Calibri"/>
              </a:rPr>
              <a:t>A population-focused community assessment, teaching proposal and disaster plan</a:t>
            </a:r>
          </a:p>
          <a:p>
            <a:r>
              <a:rPr sz="2000" b="0">
                <a:solidFill>
                  <a:srgbClr val="D6E6F5"/>
                </a:solidFill>
                <a:latin typeface="Calibri"/>
              </a:rPr>
              <a:t>Presented to the Board by [Your Name], Community Health Nurse  |  [Course]  |  [Date]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INTRODUCTION</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Presentation Objectives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2</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600">
                <a:solidFill>
                  <a:srgbClr val="222B36"/>
                </a:solidFill>
                <a:latin typeface="Calibri"/>
              </a:rPr>
              <a:t>Describe Harris County's demographic, community and social data</a:t>
            </a:r>
          </a:p>
          <a:p>
            <a:pPr marL="342900" indent="-342900">
              <a:spcAft>
                <a:spcPts val="2000"/>
              </a:spcAft>
              <a:buClr>
                <a:srgbClr val="186BB1"/>
              </a:buClr>
              <a:buChar char="■"/>
            </a:pPr>
            <a:r>
              <a:rPr sz="2600">
                <a:solidFill>
                  <a:srgbClr val="222B36"/>
                </a:solidFill>
                <a:latin typeface="Calibri"/>
              </a:rPr>
              <a:t>Identify the top 3 chronic diseases, infectious diseases and risk factors, with Healthy People 2030 goals</a:t>
            </a:r>
          </a:p>
          <a:p>
            <a:pPr marL="342900" indent="-342900">
              <a:spcAft>
                <a:spcPts val="2000"/>
              </a:spcAft>
              <a:buClr>
                <a:srgbClr val="186BB1"/>
              </a:buClr>
              <a:buChar char="■"/>
            </a:pPr>
            <a:r>
              <a:rPr sz="2600">
                <a:solidFill>
                  <a:srgbClr val="222B36"/>
                </a:solidFill>
                <a:latin typeface="Calibri"/>
              </a:rPr>
              <a:t>Present a preventive teaching proposal for the priority concern: type 2 diabetes</a:t>
            </a:r>
          </a:p>
          <a:p>
            <a:pPr marL="342900" indent="-342900">
              <a:spcAft>
                <a:spcPts val="2000"/>
              </a:spcAft>
              <a:buClr>
                <a:srgbClr val="186BB1"/>
              </a:buClr>
              <a:buChar char="■"/>
            </a:pPr>
            <a:r>
              <a:rPr sz="2600">
                <a:solidFill>
                  <a:srgbClr val="222B36"/>
                </a:solidFill>
                <a:latin typeface="Calibri"/>
              </a:rPr>
              <a:t>Present a hurricane disaster assessment and immediate nursing interventions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DEMOGRAPHICS &amp; SOCIAL DATA (1 OF 4)</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Community Overview: Harris County, Texas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3</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500">
                <a:solidFill>
                  <a:srgbClr val="222B36"/>
                </a:solidFill>
                <a:latin typeface="Calibri"/>
              </a:rPr>
              <a:t>Third most populous U.S. county: about 5.05 million residents (2025 estimate)</a:t>
            </a:r>
          </a:p>
          <a:p>
            <a:pPr marL="342900" indent="-342900">
              <a:spcAft>
                <a:spcPts val="2000"/>
              </a:spcAft>
              <a:buClr>
                <a:srgbClr val="186BB1"/>
              </a:buClr>
              <a:buChar char="■"/>
            </a:pPr>
            <a:r>
              <a:rPr sz="2500">
                <a:solidFill>
                  <a:srgbClr val="222B36"/>
                </a:solidFill>
                <a:latin typeface="Calibri"/>
              </a:rPr>
              <a:t>Includes Houston, about 30 other cities and large unincorporated areas</a:t>
            </a:r>
          </a:p>
          <a:p>
            <a:pPr marL="342900" indent="-342900">
              <a:spcAft>
                <a:spcPts val="2000"/>
              </a:spcAft>
              <a:buClr>
                <a:srgbClr val="186BB1"/>
              </a:buClr>
              <a:buChar char="■"/>
            </a:pPr>
            <a:r>
              <a:rPr sz="2500">
                <a:solidFill>
                  <a:srgbClr val="222B36"/>
                </a:solidFill>
                <a:latin typeface="Calibri"/>
              </a:rPr>
              <a:t>Gulf Coast location: hurricanes, flooding and extreme heat</a:t>
            </a:r>
          </a:p>
          <a:p>
            <a:pPr marL="342900" indent="-342900">
              <a:spcAft>
                <a:spcPts val="2000"/>
              </a:spcAft>
              <a:buClr>
                <a:srgbClr val="186BB1"/>
              </a:buClr>
              <a:buChar char="■"/>
            </a:pPr>
            <a:r>
              <a:rPr sz="2500">
                <a:solidFill>
                  <a:srgbClr val="222B36"/>
                </a:solidFill>
                <a:latin typeface="Calibri"/>
              </a:rPr>
              <a:t>Home to the Texas Medical Center, yet access to care is uneven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DEMOGRAPHICS &amp; SOCIAL DATA (2 OF 4)</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Population, Age and Race/Ethnicity</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4</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800">
                <a:solidFill>
                  <a:srgbClr val="222B36"/>
                </a:solidFill>
                <a:latin typeface="Calibri"/>
              </a:rPr>
              <a:t>25.4% under 18; 12.3% aged 65 and older</a:t>
            </a:r>
          </a:p>
          <a:p>
            <a:pPr marL="342900" indent="-342900">
              <a:spcAft>
                <a:spcPts val="2000"/>
              </a:spcAft>
              <a:buClr>
                <a:srgbClr val="186BB1"/>
              </a:buClr>
              <a:buChar char="■"/>
            </a:pPr>
            <a:r>
              <a:rPr sz="2800">
                <a:solidFill>
                  <a:srgbClr val="222B36"/>
                </a:solidFill>
                <a:latin typeface="Calibri"/>
              </a:rPr>
              <a:t>45.0% Hispanic or Latino</a:t>
            </a:r>
          </a:p>
          <a:p>
            <a:pPr marL="342900" indent="-342900">
              <a:spcAft>
                <a:spcPts val="2000"/>
              </a:spcAft>
              <a:buClr>
                <a:srgbClr val="186BB1"/>
              </a:buClr>
              <a:buChar char="■"/>
            </a:pPr>
            <a:r>
              <a:rPr sz="2800">
                <a:solidFill>
                  <a:srgbClr val="222B36"/>
                </a:solidFill>
                <a:latin typeface="Calibri"/>
              </a:rPr>
              <a:t>26.0% White (not Hispanic); 20.9% Black; 8.0% Asian</a:t>
            </a:r>
          </a:p>
          <a:p>
            <a:pPr marL="342900" indent="-342900">
              <a:spcAft>
                <a:spcPts val="2000"/>
              </a:spcAft>
              <a:buClr>
                <a:srgbClr val="186BB1"/>
              </a:buClr>
              <a:buChar char="■"/>
            </a:pPr>
            <a:r>
              <a:rPr sz="2800">
                <a:solidFill>
                  <a:srgbClr val="222B36"/>
                </a:solidFill>
                <a:latin typeface="Calibri"/>
              </a:rPr>
              <a:t>A young, majority-minority population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DEMOGRAPHICS &amp; SOCIAL DATA (3 OF 4)</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Language, Nativity and Education</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5</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800">
                <a:solidFill>
                  <a:srgbClr val="222B36"/>
                </a:solidFill>
                <a:latin typeface="Calibri"/>
              </a:rPr>
              <a:t>26.8% of residents were born outside the U.S.</a:t>
            </a:r>
          </a:p>
          <a:p>
            <a:pPr marL="342900" indent="-342900">
              <a:spcAft>
                <a:spcPts val="2000"/>
              </a:spcAft>
              <a:buClr>
                <a:srgbClr val="186BB1"/>
              </a:buClr>
              <a:buChar char="■"/>
            </a:pPr>
            <a:r>
              <a:rPr sz="2800">
                <a:solidFill>
                  <a:srgbClr val="222B36"/>
                </a:solidFill>
                <a:latin typeface="Calibri"/>
              </a:rPr>
              <a:t>45.0% speak a language other than English at home</a:t>
            </a:r>
          </a:p>
          <a:p>
            <a:pPr marL="342900" indent="-342900">
              <a:spcAft>
                <a:spcPts val="2000"/>
              </a:spcAft>
              <a:buClr>
                <a:srgbClr val="186BB1"/>
              </a:buClr>
              <a:buChar char="■"/>
            </a:pPr>
            <a:r>
              <a:rPr sz="2800">
                <a:solidFill>
                  <a:srgbClr val="222B36"/>
                </a:solidFill>
                <a:latin typeface="Calibri"/>
              </a:rPr>
              <a:t>82.5% are high school graduates (age 25+)</a:t>
            </a:r>
          </a:p>
          <a:p>
            <a:pPr marL="342900" indent="-342900">
              <a:spcAft>
                <a:spcPts val="2000"/>
              </a:spcAft>
              <a:buClr>
                <a:srgbClr val="186BB1"/>
              </a:buClr>
              <a:buChar char="■"/>
            </a:pPr>
            <a:r>
              <a:rPr sz="2800">
                <a:solidFill>
                  <a:srgbClr val="222B36"/>
                </a:solidFill>
                <a:latin typeface="Calibri"/>
              </a:rPr>
              <a:t>34.2% hold a bachelor's degree or higher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DEMOGRAPHICS &amp; SOCIAL DATA (4 OF 4)</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Economic Stability and Access to Care</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6</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800">
                <a:solidFill>
                  <a:srgbClr val="222B36"/>
                </a:solidFill>
                <a:latin typeface="Calibri"/>
              </a:rPr>
              <a:t>Median household income: $74,983; per capita income: $41,006</a:t>
            </a:r>
          </a:p>
          <a:p>
            <a:pPr marL="342900" indent="-342900">
              <a:spcAft>
                <a:spcPts val="2000"/>
              </a:spcAft>
              <a:buClr>
                <a:srgbClr val="186BB1"/>
              </a:buClr>
              <a:buChar char="■"/>
            </a:pPr>
            <a:r>
              <a:rPr sz="2800">
                <a:solidFill>
                  <a:srgbClr val="222B36"/>
                </a:solidFill>
                <a:latin typeface="Calibri"/>
              </a:rPr>
              <a:t>16.7% of residents live in poverty</a:t>
            </a:r>
          </a:p>
          <a:p>
            <a:pPr marL="342900" indent="-342900">
              <a:spcAft>
                <a:spcPts val="2000"/>
              </a:spcAft>
              <a:buClr>
                <a:srgbClr val="186BB1"/>
              </a:buClr>
              <a:buChar char="■"/>
            </a:pPr>
            <a:r>
              <a:rPr sz="2800">
                <a:solidFill>
                  <a:srgbClr val="222B36"/>
                </a:solidFill>
                <a:latin typeface="Calibri"/>
              </a:rPr>
              <a:t>22.2% of residents under 65 are uninsured</a:t>
            </a:r>
          </a:p>
          <a:p>
            <a:pPr marL="342900" indent="-342900">
              <a:spcAft>
                <a:spcPts val="2000"/>
              </a:spcAft>
              <a:buClr>
                <a:srgbClr val="186BB1"/>
              </a:buClr>
              <a:buChar char="■"/>
            </a:pPr>
            <a:r>
              <a:rPr sz="2800">
                <a:solidFill>
                  <a:srgbClr val="222B36"/>
                </a:solidFill>
                <a:latin typeface="Calibri"/>
              </a:rPr>
              <a:t>7.9% of residents under 65 live with a disability; 92.1% of households have broadband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CHRONIC HEALTH DISEASES</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Top 3 Chronic Diseases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7</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300">
                <a:solidFill>
                  <a:srgbClr val="222B36"/>
                </a:solidFill>
                <a:latin typeface="Calibri"/>
              </a:rPr>
              <a:t>Heart disease: leading cause of death; hypertensive heart disease deaths up 24.1%</a:t>
            </a:r>
          </a:p>
          <a:p>
            <a:pPr marL="342900" indent="-342900">
              <a:spcAft>
                <a:spcPts val="2000"/>
              </a:spcAft>
              <a:buClr>
                <a:srgbClr val="186BB1"/>
              </a:buClr>
              <a:buChar char="■"/>
            </a:pPr>
            <a:r>
              <a:rPr sz="2300">
                <a:solidFill>
                  <a:srgbClr val="222B36"/>
                </a:solidFill>
                <a:latin typeface="Calibri"/>
              </a:rPr>
              <a:t>Diabetes: death rate rose 29.8% (18.8 to 24.4 per 100,000, 2016–2021)</a:t>
            </a:r>
          </a:p>
          <a:p>
            <a:pPr marL="342900" indent="-342900">
              <a:spcAft>
                <a:spcPts val="2000"/>
              </a:spcAft>
              <a:buClr>
                <a:srgbClr val="186BB1"/>
              </a:buClr>
              <a:buChar char="■"/>
            </a:pPr>
            <a:r>
              <a:rPr sz="2300">
                <a:solidFill>
                  <a:srgbClr val="222B36"/>
                </a:solidFill>
                <a:latin typeface="Calibri"/>
              </a:rPr>
              <a:t>Cancer: second leading cause of death; death rate fell 8.1%</a:t>
            </a:r>
          </a:p>
          <a:p>
            <a:pPr marL="342900" indent="-342900">
              <a:spcAft>
                <a:spcPts val="2000"/>
              </a:spcAft>
              <a:buClr>
                <a:srgbClr val="186BB1"/>
              </a:buClr>
              <a:buChar char="■"/>
            </a:pPr>
            <a:r>
              <a:rPr sz="2300">
                <a:solidFill>
                  <a:srgbClr val="222B36"/>
                </a:solidFill>
                <a:latin typeface="Calibri"/>
              </a:rPr>
              <a:t>Healthy People 2030: HDS-02 coronary heart disease deaths 71.1/100,000; D-01 new diabetes cases 4.8/1,000 adults; C-01 cancer deaths 122.7/100,000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INFECTIOUS HEALTH DISEASES</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Top 3 Infectious Diseases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8</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100">
                <a:solidFill>
                  <a:srgbClr val="222B36"/>
                </a:solidFill>
                <a:latin typeface="Calibri"/>
              </a:rPr>
              <a:t>Tuberculosis: 5.5 per 100,000 in 2024 vs. 4.0 in Texas and 2.9 nationally</a:t>
            </a:r>
          </a:p>
          <a:p>
            <a:pPr marL="342900" indent="-342900">
              <a:spcAft>
                <a:spcPts val="2000"/>
              </a:spcAft>
              <a:buClr>
                <a:srgbClr val="186BB1"/>
              </a:buClr>
              <a:buChar char="■"/>
            </a:pPr>
            <a:r>
              <a:rPr sz="2100">
                <a:solidFill>
                  <a:srgbClr val="222B36"/>
                </a:solidFill>
                <a:latin typeface="Calibri"/>
              </a:rPr>
              <a:t>Syphilis: cases among Houston women rose from 295 (2019) to 674 (2022); congenital syphilis rose from 16 (2016) to 151 (2021); outbreak declared July 2023</a:t>
            </a:r>
          </a:p>
          <a:p>
            <a:pPr marL="342900" indent="-342900">
              <a:spcAft>
                <a:spcPts val="2000"/>
              </a:spcAft>
              <a:buClr>
                <a:srgbClr val="186BB1"/>
              </a:buClr>
              <a:buChar char="■"/>
            </a:pPr>
            <a:r>
              <a:rPr sz="2100">
                <a:solidFill>
                  <a:srgbClr val="222B36"/>
                </a:solidFill>
                <a:latin typeface="Calibri"/>
              </a:rPr>
              <a:t>HIV: rates of new diagnoses higher than Texas and U.S.; Black residents are 50% of people living with HIV</a:t>
            </a:r>
          </a:p>
          <a:p>
            <a:pPr marL="342900" indent="-342900">
              <a:spcAft>
                <a:spcPts val="2000"/>
              </a:spcAft>
              <a:buClr>
                <a:srgbClr val="186BB1"/>
              </a:buClr>
              <a:buChar char="■"/>
            </a:pPr>
            <a:r>
              <a:rPr sz="2100">
                <a:solidFill>
                  <a:srgbClr val="222B36"/>
                </a:solidFill>
                <a:latin typeface="Calibri"/>
              </a:rPr>
              <a:t>Healthy People 2030: IID-17 TB 1.4/100,000; STI-03 syphilis in females 15–44 4.6/100,000; HIV-03 new diagnoses 3,835 nationally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HEALTH RISK FACTORS</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Top 3 Health Risk Factors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9</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500">
                <a:solidFill>
                  <a:srgbClr val="222B36"/>
                </a:solidFill>
                <a:latin typeface="Calibri"/>
              </a:rPr>
              <a:t>Obesity: 35.6% of Texas adults (HP2030 NWS-03 target: 36.0%)</a:t>
            </a:r>
          </a:p>
          <a:p>
            <a:pPr marL="342900" indent="-342900">
              <a:spcAft>
                <a:spcPts val="2000"/>
              </a:spcAft>
              <a:buClr>
                <a:srgbClr val="186BB1"/>
              </a:buClr>
              <a:buChar char="■"/>
            </a:pPr>
            <a:r>
              <a:rPr sz="2500">
                <a:solidFill>
                  <a:srgbClr val="222B36"/>
                </a:solidFill>
                <a:latin typeface="Calibri"/>
              </a:rPr>
              <a:t>Hypertension: 32.9% of Texas adults report high blood pressure</a:t>
            </a:r>
          </a:p>
          <a:p>
            <a:pPr marL="342900" indent="-342900">
              <a:spcAft>
                <a:spcPts val="2000"/>
              </a:spcAft>
              <a:buClr>
                <a:srgbClr val="186BB1"/>
              </a:buClr>
              <a:buChar char="■"/>
            </a:pPr>
            <a:r>
              <a:rPr sz="2500">
                <a:solidFill>
                  <a:srgbClr val="222B36"/>
                </a:solidFill>
                <a:latin typeface="Calibri"/>
              </a:rPr>
              <a:t>Lack of health insurance: 22.2% of Harris County residents under 65 (HP2030 AHS-01 target: 92.4% insured)</a:t>
            </a:r>
          </a:p>
          <a:p>
            <a:pPr marL="342900" indent="-342900">
              <a:spcAft>
                <a:spcPts val="2000"/>
              </a:spcAft>
              <a:buClr>
                <a:srgbClr val="186BB1"/>
              </a:buClr>
              <a:buChar char="■"/>
            </a:pPr>
            <a:r>
              <a:rPr sz="2500">
                <a:solidFill>
                  <a:srgbClr val="222B36"/>
                </a:solidFill>
                <a:latin typeface="Calibri"/>
              </a:rPr>
              <a:t>Each risk factor drives heart disease, diabetes and late diagnosis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TEACHING PROPOSAL (1 OF 5)</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Teaching Proposal: Priority Concern</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10</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500">
                <a:solidFill>
                  <a:srgbClr val="222B36"/>
                </a:solidFill>
                <a:latin typeface="Calibri"/>
              </a:rPr>
              <a:t>Priority: preventing type 2 diabetes in adults with prediabetes</a:t>
            </a:r>
          </a:p>
          <a:p>
            <a:pPr marL="342900" indent="-342900">
              <a:spcAft>
                <a:spcPts val="2000"/>
              </a:spcAft>
              <a:buClr>
                <a:srgbClr val="186BB1"/>
              </a:buClr>
              <a:buChar char="■"/>
            </a:pPr>
            <a:r>
              <a:rPr sz="2500">
                <a:solidFill>
                  <a:srgbClr val="222B36"/>
                </a:solidFill>
                <a:latin typeface="Calibri"/>
              </a:rPr>
              <a:t>Why: diabetes deaths up 29.8%; shares risk factors with heart disease</a:t>
            </a:r>
          </a:p>
          <a:p>
            <a:pPr marL="342900" indent="-342900">
              <a:spcAft>
                <a:spcPts val="2000"/>
              </a:spcAft>
              <a:buClr>
                <a:srgbClr val="186BB1"/>
              </a:buClr>
              <a:buChar char="■"/>
            </a:pPr>
            <a:r>
              <a:rPr sz="2500">
                <a:solidFill>
                  <a:srgbClr val="222B36"/>
                </a:solidFill>
                <a:latin typeface="Calibri"/>
              </a:rPr>
              <a:t>Evidence: lifestyle change cut diabetes incidence by 58% in the Diabetes Prevention Program</a:t>
            </a:r>
          </a:p>
          <a:p>
            <a:pPr marL="342900" indent="-342900">
              <a:spcAft>
                <a:spcPts val="2000"/>
              </a:spcAft>
              <a:buClr>
                <a:srgbClr val="186BB1"/>
              </a:buClr>
              <a:buChar char="■"/>
            </a:pPr>
            <a:r>
              <a:rPr sz="2500">
                <a:solidFill>
                  <a:srgbClr val="222B36"/>
                </a:solidFill>
                <a:latin typeface="Calibri"/>
              </a:rPr>
              <a:t>Target group: Hispanic and Black adults 35+ with prediabetes or risk factors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TEACHING PROPOSAL (2 OF 5)</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Objective 1 (SMART): Know Your Risk</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11</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300">
                <a:solidFill>
                  <a:srgbClr val="222B36"/>
                </a:solidFill>
                <a:latin typeface="Calibri"/>
              </a:rPr>
              <a:t>By the end of Week 2, 80% of participants will correctly state 3 risk factors for type 2 diabetes and their own A1C or risk-test result</a:t>
            </a:r>
          </a:p>
          <a:p>
            <a:pPr marL="342900" indent="-342900">
              <a:spcAft>
                <a:spcPts val="2000"/>
              </a:spcAft>
              <a:buClr>
                <a:srgbClr val="186BB1"/>
              </a:buClr>
              <a:buChar char="■"/>
            </a:pPr>
            <a:r>
              <a:rPr sz="2300">
                <a:solidFill>
                  <a:srgbClr val="222B36"/>
                </a:solidFill>
                <a:latin typeface="Calibri"/>
              </a:rPr>
              <a:t>Topic 1: What prediabetes and diabetes are; A1C and fasting glucose numbers</a:t>
            </a:r>
          </a:p>
          <a:p>
            <a:pPr marL="342900" indent="-342900">
              <a:spcAft>
                <a:spcPts val="2000"/>
              </a:spcAft>
              <a:buClr>
                <a:srgbClr val="186BB1"/>
              </a:buClr>
              <a:buChar char="■"/>
            </a:pPr>
            <a:r>
              <a:rPr sz="2300">
                <a:solidFill>
                  <a:srgbClr val="222B36"/>
                </a:solidFill>
                <a:latin typeface="Calibri"/>
              </a:rPr>
              <a:t>Topic 2: Personal risk factors: weight, family history, inactivity, blood pressure</a:t>
            </a:r>
          </a:p>
          <a:p>
            <a:pPr marL="342900" indent="-342900">
              <a:spcAft>
                <a:spcPts val="2000"/>
              </a:spcAft>
              <a:buClr>
                <a:srgbClr val="186BB1"/>
              </a:buClr>
              <a:buChar char="■"/>
            </a:pPr>
            <a:r>
              <a:rPr sz="2300">
                <a:solidFill>
                  <a:srgbClr val="222B36"/>
                </a:solidFill>
                <a:latin typeface="Calibri"/>
              </a:rPr>
              <a:t>Activity: free A1C and blood pressure screening at session 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TEACHING PROPOSAL (3 OF 5)</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Objectives 2 and 3 (SMART): Change Habits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12</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300">
                <a:solidFill>
                  <a:srgbClr val="222B36"/>
                </a:solidFill>
                <a:latin typeface="Calibri"/>
              </a:rPr>
              <a:t>Obj. 2: By Week 12, 70% of participants will report 150 minutes of moderate activity per week</a:t>
            </a:r>
          </a:p>
          <a:p>
            <a:pPr marL="342900" indent="-342900">
              <a:spcAft>
                <a:spcPts val="2000"/>
              </a:spcAft>
              <a:buClr>
                <a:srgbClr val="186BB1"/>
              </a:buClr>
              <a:buChar char="■"/>
            </a:pPr>
            <a:r>
              <a:rPr sz="2300">
                <a:solidFill>
                  <a:srgbClr val="222B36"/>
                </a:solidFill>
                <a:latin typeface="Calibri"/>
              </a:rPr>
              <a:t>Topics: safe walking and home activity; tracking steps with a phone or log</a:t>
            </a:r>
          </a:p>
          <a:p>
            <a:pPr marL="342900" indent="-342900">
              <a:spcAft>
                <a:spcPts val="2000"/>
              </a:spcAft>
              <a:buClr>
                <a:srgbClr val="186BB1"/>
              </a:buClr>
              <a:buChar char="■"/>
            </a:pPr>
            <a:r>
              <a:rPr sz="2300">
                <a:solidFill>
                  <a:srgbClr val="222B36"/>
                </a:solidFill>
                <a:latin typeface="Calibri"/>
              </a:rPr>
              <a:t>Obj. 3: By Week 16, participants will lose an average of 5% to 7% of starting body weight</a:t>
            </a:r>
          </a:p>
          <a:p>
            <a:pPr marL="342900" indent="-342900">
              <a:spcAft>
                <a:spcPts val="2000"/>
              </a:spcAft>
              <a:buClr>
                <a:srgbClr val="186BB1"/>
              </a:buClr>
              <a:buChar char="■"/>
            </a:pPr>
            <a:r>
              <a:rPr sz="2300">
                <a:solidFill>
                  <a:srgbClr val="222B36"/>
                </a:solidFill>
                <a:latin typeface="Calibri"/>
              </a:rPr>
              <a:t>Topics: affordable, culturally familiar healthy meals; portion sizes and label reading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TEACHING PROPOSAL (4 OF 5)</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Educational Strategy and Delivery Method</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13</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300">
                <a:solidFill>
                  <a:srgbClr val="222B36"/>
                </a:solidFill>
                <a:latin typeface="Calibri"/>
              </a:rPr>
              <a:t>Strategy: group lifestyle coaching based on the DPP model, with goal-setting and problem-solving</a:t>
            </a:r>
          </a:p>
          <a:p>
            <a:pPr marL="342900" indent="-342900">
              <a:spcAft>
                <a:spcPts val="2000"/>
              </a:spcAft>
              <a:buClr>
                <a:srgbClr val="186BB1"/>
              </a:buClr>
              <a:buChar char="■"/>
            </a:pPr>
            <a:r>
              <a:rPr sz="2300">
                <a:solidFill>
                  <a:srgbClr val="222B36"/>
                </a:solidFill>
                <a:latin typeface="Calibri"/>
              </a:rPr>
              <a:t>Delivered in English and Spanish (others via interpreters) by RNs and trained community health workers</a:t>
            </a:r>
          </a:p>
          <a:p>
            <a:pPr marL="342900" indent="-342900">
              <a:spcAft>
                <a:spcPts val="2000"/>
              </a:spcAft>
              <a:buClr>
                <a:srgbClr val="186BB1"/>
              </a:buClr>
              <a:buChar char="■"/>
            </a:pPr>
            <a:r>
              <a:rPr sz="2300">
                <a:solidFill>
                  <a:srgbClr val="222B36"/>
                </a:solidFill>
                <a:latin typeface="Calibri"/>
              </a:rPr>
              <a:t>16 weekly 1-hour sessions at churches, community centers and clinics, with a telehealth option</a:t>
            </a:r>
          </a:p>
          <a:p>
            <a:pPr marL="342900" indent="-342900">
              <a:spcAft>
                <a:spcPts val="2000"/>
              </a:spcAft>
              <a:buClr>
                <a:srgbClr val="186BB1"/>
              </a:buClr>
              <a:buChar char="■"/>
            </a:pPr>
            <a:r>
              <a:rPr sz="2300">
                <a:solidFill>
                  <a:srgbClr val="222B36"/>
                </a:solidFill>
                <a:latin typeface="Calibri"/>
              </a:rPr>
              <a:t>Hands-on cooking demonstrations, walking groups and text-message reminders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TEACHING PROPOSAL (5 OF 5)</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Evaluation Method</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14</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500">
                <a:solidFill>
                  <a:srgbClr val="222B36"/>
                </a:solidFill>
                <a:latin typeface="Calibri"/>
              </a:rPr>
              <a:t>Obj. 1: pre- and post-test of risk-factor knowledge; screening records</a:t>
            </a:r>
          </a:p>
          <a:p>
            <a:pPr marL="342900" indent="-342900">
              <a:spcAft>
                <a:spcPts val="2000"/>
              </a:spcAft>
              <a:buClr>
                <a:srgbClr val="186BB1"/>
              </a:buClr>
              <a:buChar char="■"/>
            </a:pPr>
            <a:r>
              <a:rPr sz="2500">
                <a:solidFill>
                  <a:srgbClr val="222B36"/>
                </a:solidFill>
                <a:latin typeface="Calibri"/>
              </a:rPr>
              <a:t>Obj. 2: weekly activity logs or app data reviewed at each session</a:t>
            </a:r>
          </a:p>
          <a:p>
            <a:pPr marL="342900" indent="-342900">
              <a:spcAft>
                <a:spcPts val="2000"/>
              </a:spcAft>
              <a:buClr>
                <a:srgbClr val="186BB1"/>
              </a:buClr>
              <a:buChar char="■"/>
            </a:pPr>
            <a:r>
              <a:rPr sz="2500">
                <a:solidFill>
                  <a:srgbClr val="222B36"/>
                </a:solidFill>
                <a:latin typeface="Calibri"/>
              </a:rPr>
              <a:t>Obj. 3: weight measured at baseline, Week 8 and Week 16</a:t>
            </a:r>
          </a:p>
          <a:p>
            <a:pPr marL="342900" indent="-342900">
              <a:spcAft>
                <a:spcPts val="2000"/>
              </a:spcAft>
              <a:buClr>
                <a:srgbClr val="186BB1"/>
              </a:buClr>
              <a:buChar char="■"/>
            </a:pPr>
            <a:r>
              <a:rPr sz="2500">
                <a:solidFill>
                  <a:srgbClr val="222B36"/>
                </a:solidFill>
                <a:latin typeface="Calibri"/>
              </a:rPr>
              <a:t>Long term: repeat A1C at 6 and 12 months; participant satisfaction survey</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DISASTER ASSESSMENT (1 OF 5)</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Disaster: Hurricane (Example: Beryl, July 2024)</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15</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500">
                <a:solidFill>
                  <a:srgbClr val="222B36"/>
                </a:solidFill>
                <a:latin typeface="Calibri"/>
              </a:rPr>
              <a:t>Hurricane Beryl made landfall July 8, 2024</a:t>
            </a:r>
          </a:p>
          <a:p>
            <a:pPr marL="342900" indent="-342900">
              <a:spcAft>
                <a:spcPts val="2000"/>
              </a:spcAft>
              <a:buClr>
                <a:srgbClr val="186BB1"/>
              </a:buClr>
              <a:buChar char="■"/>
            </a:pPr>
            <a:r>
              <a:rPr sz="2500">
                <a:solidFill>
                  <a:srgbClr val="222B36"/>
                </a:solidFill>
                <a:latin typeface="Calibri"/>
              </a:rPr>
              <a:t>More than 2.6 million Texas customers lost power during extreme heat</a:t>
            </a:r>
          </a:p>
          <a:p>
            <a:pPr marL="342900" indent="-342900">
              <a:spcAft>
                <a:spcPts val="2000"/>
              </a:spcAft>
              <a:buClr>
                <a:srgbClr val="186BB1"/>
              </a:buClr>
              <a:buChar char="■"/>
            </a:pPr>
            <a:r>
              <a:rPr sz="2500">
                <a:solidFill>
                  <a:srgbClr val="222B36"/>
                </a:solidFill>
                <a:latin typeface="Calibri"/>
              </a:rPr>
              <a:t>At least 36 deaths in Texas, many linked to heat and power loss</a:t>
            </a:r>
          </a:p>
          <a:p>
            <a:pPr marL="342900" indent="-342900">
              <a:spcAft>
                <a:spcPts val="2000"/>
              </a:spcAft>
              <a:buClr>
                <a:srgbClr val="186BB1"/>
              </a:buClr>
              <a:buChar char="■"/>
            </a:pPr>
            <a:r>
              <a:rPr sz="2500">
                <a:solidFill>
                  <a:srgbClr val="222B36"/>
                </a:solidFill>
                <a:latin typeface="Calibri"/>
              </a:rPr>
              <a:t>Emergency resources: Harris County OHSEM (ReadyHarrisCounty), Houston OEM, HCPH, American Red Cross, FEMA, 211 Texas and the STEAR registry</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DISASTER ASSESSMENT (2 OF 5)</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Four Vulnerable Populations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16</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500">
                <a:solidFill>
                  <a:srgbClr val="222B36"/>
                </a:solidFill>
                <a:latin typeface="Calibri"/>
              </a:rPr>
              <a:t>Older adults, especially those living alone (12.3% are 65+)</a:t>
            </a:r>
          </a:p>
          <a:p>
            <a:pPr marL="342900" indent="-342900">
              <a:spcAft>
                <a:spcPts val="2000"/>
              </a:spcAft>
              <a:buClr>
                <a:srgbClr val="186BB1"/>
              </a:buClr>
              <a:buChar char="■"/>
            </a:pPr>
            <a:r>
              <a:rPr sz="2500">
                <a:solidFill>
                  <a:srgbClr val="222B36"/>
                </a:solidFill>
                <a:latin typeface="Calibri"/>
              </a:rPr>
              <a:t>People who depend on electricity-powered medical devices (oxygen, dialysis, ventilators)</a:t>
            </a:r>
          </a:p>
          <a:p>
            <a:pPr marL="342900" indent="-342900">
              <a:spcAft>
                <a:spcPts val="2000"/>
              </a:spcAft>
              <a:buClr>
                <a:srgbClr val="186BB1"/>
              </a:buClr>
              <a:buChar char="■"/>
            </a:pPr>
            <a:r>
              <a:rPr sz="2500">
                <a:solidFill>
                  <a:srgbClr val="222B36"/>
                </a:solidFill>
                <a:latin typeface="Calibri"/>
              </a:rPr>
              <a:t>Low-income and uninsured residents (16.7% in poverty)</a:t>
            </a:r>
          </a:p>
          <a:p>
            <a:pPr marL="342900" indent="-342900">
              <a:spcAft>
                <a:spcPts val="2000"/>
              </a:spcAft>
              <a:buClr>
                <a:srgbClr val="186BB1"/>
              </a:buClr>
              <a:buChar char="■"/>
            </a:pPr>
            <a:r>
              <a:rPr sz="2500">
                <a:solidFill>
                  <a:srgbClr val="222B36"/>
                </a:solidFill>
                <a:latin typeface="Calibri"/>
              </a:rPr>
              <a:t>Residents with limited English proficiency and people experiencing homelessness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DISASTER ASSESSMENT (3 OF 5)</a:t>
            </a:r>
          </a:p>
        </p:txBody>
      </p:sp>
      <p:sp>
        <p:nvSpPr>
          <p:cNvPr id="5" name="TextBox 4"/>
          <p:cNvSpPr txBox="1"/>
          <p:nvPr/>
        </p:nvSpPr>
        <p:spPr>
          <a:xfrm>
            <a:off x="548640" y="548640"/>
            <a:ext cx="11155680" cy="914400"/>
          </a:xfrm>
          <a:prstGeom prst="rect">
            <a:avLst/>
          </a:prstGeom>
          <a:noFill/>
        </p:spPr>
        <p:txBody>
          <a:bodyPr wrap="square">
            <a:spAutoFit/>
          </a:bodyPr>
          <a:lstStyle/>
          <a:p>
            <a:r>
              <a:rPr sz="2500" b="1">
                <a:solidFill>
                  <a:srgbClr val="FFFFFF"/>
                </a:solidFill>
                <a:latin typeface="Calibri"/>
              </a:rPr>
              <a:t>Effects on Infrastructure, Emergency Services and the Population</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17</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300">
                <a:solidFill>
                  <a:srgbClr val="222B36"/>
                </a:solidFill>
                <a:latin typeface="Calibri"/>
              </a:rPr>
              <a:t>Infrastructure: power, water pumping, traffic signals, cell service and roads disrupted; fallen trees and flooding</a:t>
            </a:r>
          </a:p>
          <a:p>
            <a:pPr marL="342900" indent="-342900">
              <a:spcAft>
                <a:spcPts val="2000"/>
              </a:spcAft>
              <a:buClr>
                <a:srgbClr val="186BB1"/>
              </a:buClr>
              <a:buChar char="■"/>
            </a:pPr>
            <a:r>
              <a:rPr sz="2300">
                <a:solidFill>
                  <a:srgbClr val="222B36"/>
                </a:solidFill>
                <a:latin typeface="Calibri"/>
              </a:rPr>
              <a:t>Emergency services: surge in 911 calls; crowded emergency departments; hospitals and nursing homes on backup power</a:t>
            </a:r>
          </a:p>
          <a:p>
            <a:pPr marL="342900" indent="-342900">
              <a:spcAft>
                <a:spcPts val="2000"/>
              </a:spcAft>
              <a:buClr>
                <a:srgbClr val="186BB1"/>
              </a:buClr>
              <a:buChar char="■"/>
            </a:pPr>
            <a:r>
              <a:rPr sz="2300">
                <a:solidFill>
                  <a:srgbClr val="222B36"/>
                </a:solidFill>
                <a:latin typeface="Calibri"/>
              </a:rPr>
              <a:t>General population: no air conditioning or refrigeration; lost food, medicines and wages; displacement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DISASTER ASSESSMENT (4 OF 5)</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Anticipated Health Issues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18</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500">
                <a:solidFill>
                  <a:srgbClr val="222B36"/>
                </a:solidFill>
                <a:latin typeface="Calibri"/>
              </a:rPr>
              <a:t>Heat-related illness: heat exhaustion and heat stroke without cooling</a:t>
            </a:r>
          </a:p>
          <a:p>
            <a:pPr marL="342900" indent="-342900">
              <a:spcAft>
                <a:spcPts val="2000"/>
              </a:spcAft>
              <a:buClr>
                <a:srgbClr val="186BB1"/>
              </a:buClr>
              <a:buChar char="■"/>
            </a:pPr>
            <a:r>
              <a:rPr sz="2500">
                <a:solidFill>
                  <a:srgbClr val="222B36"/>
                </a:solidFill>
                <a:latin typeface="Calibri"/>
              </a:rPr>
              <a:t>Carbon monoxide poisoning from generators and grills used indoors</a:t>
            </a:r>
          </a:p>
          <a:p>
            <a:pPr marL="342900" indent="-342900">
              <a:spcAft>
                <a:spcPts val="2000"/>
              </a:spcAft>
              <a:buClr>
                <a:srgbClr val="186BB1"/>
              </a:buClr>
              <a:buChar char="■"/>
            </a:pPr>
            <a:r>
              <a:rPr sz="2500">
                <a:solidFill>
                  <a:srgbClr val="222B36"/>
                </a:solidFill>
                <a:latin typeface="Calibri"/>
              </a:rPr>
              <a:t>Worsening chronic disease: diabetes, heart disease, dialysis and oxygen needs</a:t>
            </a:r>
          </a:p>
          <a:p>
            <a:pPr marL="342900" indent="-342900">
              <a:spcAft>
                <a:spcPts val="2000"/>
              </a:spcAft>
              <a:buClr>
                <a:srgbClr val="186BB1"/>
              </a:buClr>
              <a:buChar char="■"/>
            </a:pPr>
            <a:r>
              <a:rPr sz="2500">
                <a:solidFill>
                  <a:srgbClr val="222B36"/>
                </a:solidFill>
                <a:latin typeface="Calibri"/>
              </a:rPr>
              <a:t>Injuries, wound infections and waterborne or foodborne illness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DISASTER ASSESSMENT (5 OF 5)</a:t>
            </a:r>
          </a:p>
        </p:txBody>
      </p:sp>
      <p:sp>
        <p:nvSpPr>
          <p:cNvPr id="5" name="TextBox 4"/>
          <p:cNvSpPr txBox="1"/>
          <p:nvPr/>
        </p:nvSpPr>
        <p:spPr>
          <a:xfrm>
            <a:off x="548640" y="548640"/>
            <a:ext cx="11155680" cy="914400"/>
          </a:xfrm>
          <a:prstGeom prst="rect">
            <a:avLst/>
          </a:prstGeom>
          <a:noFill/>
        </p:spPr>
        <p:txBody>
          <a:bodyPr wrap="square">
            <a:spAutoFit/>
          </a:bodyPr>
          <a:lstStyle/>
          <a:p>
            <a:r>
              <a:rPr sz="2500" b="1">
                <a:solidFill>
                  <a:srgbClr val="FFFFFF"/>
                </a:solidFill>
                <a:latin typeface="Calibri"/>
              </a:rPr>
              <a:t>Immediate Nursing Interventions (Without EMS or Hospital Access)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19</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100">
                <a:solidFill>
                  <a:srgbClr val="222B36"/>
                </a:solidFill>
                <a:latin typeface="Calibri"/>
              </a:rPr>
              <a:t>Triage neighbors and shelter residents; provide first aid and wound care</a:t>
            </a:r>
          </a:p>
          <a:p>
            <a:pPr marL="342900" indent="-342900">
              <a:spcAft>
                <a:spcPts val="2000"/>
              </a:spcAft>
              <a:buClr>
                <a:srgbClr val="186BB1"/>
              </a:buClr>
              <a:buChar char="■"/>
            </a:pPr>
            <a:r>
              <a:rPr sz="2100">
                <a:solidFill>
                  <a:srgbClr val="222B36"/>
                </a:solidFill>
                <a:latin typeface="Calibri"/>
              </a:rPr>
              <a:t>Recognize and treat heat illness: move to shade, cool with water and fans, give fluids if alert</a:t>
            </a:r>
          </a:p>
          <a:p>
            <a:pPr marL="342900" indent="-342900">
              <a:spcAft>
                <a:spcPts val="2000"/>
              </a:spcAft>
              <a:buClr>
                <a:srgbClr val="186BB1"/>
              </a:buClr>
              <a:buChar char="■"/>
            </a:pPr>
            <a:r>
              <a:rPr sz="2100">
                <a:solidFill>
                  <a:srgbClr val="222B36"/>
                </a:solidFill>
                <a:latin typeface="Calibri"/>
              </a:rPr>
              <a:t>Teach and enforce generator safety: outdoors, at least 20 feet from doors and windows; recognize CO symptoms</a:t>
            </a:r>
          </a:p>
          <a:p>
            <a:pPr marL="342900" indent="-342900">
              <a:spcAft>
                <a:spcPts val="2000"/>
              </a:spcAft>
              <a:buClr>
                <a:srgbClr val="186BB1"/>
              </a:buClr>
              <a:buChar char="■"/>
            </a:pPr>
            <a:r>
              <a:rPr sz="2100">
                <a:solidFill>
                  <a:srgbClr val="222B36"/>
                </a:solidFill>
                <a:latin typeface="Calibri"/>
              </a:rPr>
              <a:t>Protect medication and device needs: keep insulin cool, locate charging and cooling centers</a:t>
            </a:r>
          </a:p>
          <a:p>
            <a:pPr marL="342900" indent="-342900">
              <a:spcAft>
                <a:spcPts val="2000"/>
              </a:spcAft>
              <a:buClr>
                <a:srgbClr val="186BB1"/>
              </a:buClr>
              <a:buChar char="■"/>
            </a:pPr>
            <a:r>
              <a:rPr sz="2100">
                <a:solidFill>
                  <a:srgbClr val="222B36"/>
                </a:solidFill>
                <a:latin typeface="Calibri"/>
              </a:rPr>
              <a:t>Check on vulnerable residents and document and report needs to OHSEM</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CONCLUSION</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Conclusion and Recommendations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20</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500">
                <a:solidFill>
                  <a:srgbClr val="222B36"/>
                </a:solidFill>
                <a:latin typeface="Calibri"/>
              </a:rPr>
              <a:t>Harris County is young, diverse and resource-rich, but uninsurance and poverty drive disparities</a:t>
            </a:r>
          </a:p>
          <a:p>
            <a:pPr marL="342900" indent="-342900">
              <a:spcAft>
                <a:spcPts val="2000"/>
              </a:spcAft>
              <a:buClr>
                <a:srgbClr val="186BB1"/>
              </a:buClr>
              <a:buChar char="■"/>
            </a:pPr>
            <a:r>
              <a:rPr sz="2500">
                <a:solidFill>
                  <a:srgbClr val="222B36"/>
                </a:solidFill>
                <a:latin typeface="Calibri"/>
              </a:rPr>
              <a:t>Heart disease, diabetes, cancer, TB, syphilis and HIV exceed national goals</a:t>
            </a:r>
          </a:p>
          <a:p>
            <a:pPr marL="342900" indent="-342900">
              <a:spcAft>
                <a:spcPts val="2000"/>
              </a:spcAft>
              <a:buClr>
                <a:srgbClr val="186BB1"/>
              </a:buClr>
              <a:buChar char="■"/>
            </a:pPr>
            <a:r>
              <a:rPr sz="2500">
                <a:solidFill>
                  <a:srgbClr val="222B36"/>
                </a:solidFill>
                <a:latin typeface="Calibri"/>
              </a:rPr>
              <a:t>Recommend funding the bilingual diabetes prevention program</a:t>
            </a:r>
          </a:p>
          <a:p>
            <a:pPr marL="342900" indent="-342900">
              <a:spcAft>
                <a:spcPts val="2000"/>
              </a:spcAft>
              <a:buClr>
                <a:srgbClr val="186BB1"/>
              </a:buClr>
              <a:buChar char="■"/>
            </a:pPr>
            <a:r>
              <a:rPr sz="2500">
                <a:solidFill>
                  <a:srgbClr val="222B36"/>
                </a:solidFill>
                <a:latin typeface="Calibri"/>
              </a:rPr>
              <a:t>Recommend strengthening heat and power-outage planning for vulnerable residents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REFERENCES</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References (APA 7th edition)</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21</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640080" y="1783080"/>
            <a:ext cx="10972800" cy="4572000"/>
          </a:xfrm>
          <a:prstGeom prst="rect">
            <a:avLst/>
          </a:prstGeom>
          <a:noFill/>
        </p:spPr>
        <p:txBody>
          <a:bodyPr wrap="square">
            <a:spAutoFit/>
          </a:bodyPr>
          <a:lstStyle/>
          <a:p>
            <a:pPr marL="457200" indent="-457200">
              <a:spcAft>
                <a:spcPts val="600"/>
              </a:spcAft>
            </a:pPr>
            <a:r>
              <a:rPr i="0" sz="1400">
                <a:solidFill>
                  <a:srgbClr val="222B36"/>
                </a:solidFill>
                <a:latin typeface="Calibri"/>
              </a:rPr>
              <a:t>ABC13. (2021, December 2). </a:t>
            </a:r>
            <a:r>
              <a:rPr i="1" sz="1400">
                <a:solidFill>
                  <a:srgbClr val="222B36"/>
                </a:solidFill>
                <a:latin typeface="Calibri"/>
              </a:rPr>
              <a:t>Houston and Harris County combined have higher rates of new HIV diagnoses</a:t>
            </a:r>
            <a:r>
              <a:rPr i="0" sz="1400">
                <a:solidFill>
                  <a:srgbClr val="222B36"/>
                </a:solidFill>
                <a:latin typeface="Calibri"/>
              </a:rPr>
              <a:t>. https://abc13.com/houston-world-aids-day-vigil-what-is-about/11290617/</a:t>
            </a:r>
          </a:p>
          <a:p>
            <a:pPr marL="457200" indent="-457200">
              <a:spcAft>
                <a:spcPts val="600"/>
              </a:spcAft>
            </a:pPr>
            <a:r>
              <a:rPr i="0" sz="1400">
                <a:solidFill>
                  <a:srgbClr val="222B36"/>
                </a:solidFill>
                <a:latin typeface="Calibri"/>
              </a:rPr>
              <a:t>Associated Press. (2024, July 25). </a:t>
            </a:r>
            <a:r>
              <a:rPr i="1" sz="1400">
                <a:solidFill>
                  <a:srgbClr val="222B36"/>
                </a:solidFill>
                <a:latin typeface="Calibri"/>
              </a:rPr>
              <a:t>Texas deaths from Hurricane Beryl climb to at least 36 people, including more who lost power during scorching heat</a:t>
            </a:r>
            <a:r>
              <a:rPr i="0" sz="1400">
                <a:solidFill>
                  <a:srgbClr val="222B36"/>
                </a:solidFill>
                <a:latin typeface="Calibri"/>
              </a:rPr>
              <a:t>. ABC News. https://abcnews.go.com/US/wireStory/texas-deaths-hurricane-beryl-climb-36-people-including-112285437</a:t>
            </a:r>
          </a:p>
          <a:p>
            <a:pPr marL="457200" indent="-457200">
              <a:spcAft>
                <a:spcPts val="600"/>
              </a:spcAft>
            </a:pPr>
            <a:r>
              <a:rPr i="0" sz="1400">
                <a:solidFill>
                  <a:srgbClr val="222B36"/>
                </a:solidFill>
                <a:latin typeface="Calibri"/>
              </a:rPr>
              <a:t>Axios Houston. (2024, February 29). </a:t>
            </a:r>
            <a:r>
              <a:rPr i="1" sz="1400">
                <a:solidFill>
                  <a:srgbClr val="222B36"/>
                </a:solidFill>
                <a:latin typeface="Calibri"/>
              </a:rPr>
              <a:t>Syphilis cases surge in Houston</a:t>
            </a:r>
            <a:r>
              <a:rPr i="0" sz="1400">
                <a:solidFill>
                  <a:srgbClr val="222B36"/>
                </a:solidFill>
                <a:latin typeface="Calibri"/>
              </a:rPr>
              <a:t>. Axios. https://www.axios.com/local/houston/2024/02/29/syphilis-texas-cases-increase</a:t>
            </a:r>
          </a:p>
          <a:p>
            <a:pPr marL="457200" indent="-457200">
              <a:spcAft>
                <a:spcPts val="600"/>
              </a:spcAft>
            </a:pPr>
            <a:r>
              <a:rPr i="0" sz="1400">
                <a:solidFill>
                  <a:srgbClr val="222B36"/>
                </a:solidFill>
                <a:latin typeface="Calibri"/>
              </a:rPr>
              <a:t>Centers for Disease Control and Prevention. (2005). Carbon monoxide poisoning from hurricane-associated use of portable generators—Florida, 2004. </a:t>
            </a:r>
            <a:r>
              <a:rPr i="1" sz="1400">
                <a:solidFill>
                  <a:srgbClr val="222B36"/>
                </a:solidFill>
                <a:latin typeface="Calibri"/>
              </a:rPr>
              <a:t>JAMA, 294</a:t>
            </a:r>
            <a:r>
              <a:rPr i="0" sz="1400">
                <a:solidFill>
                  <a:srgbClr val="222B36"/>
                </a:solidFill>
                <a:latin typeface="Calibri"/>
              </a:rPr>
              <a:t>(12), 1482. https://doi.org/10.1001/jama.294.12.1482</a:t>
            </a:r>
          </a:p>
          <a:p>
            <a:pPr marL="457200" indent="-457200">
              <a:spcAft>
                <a:spcPts val="600"/>
              </a:spcAft>
            </a:pPr>
            <a:r>
              <a:rPr i="0" sz="1400">
                <a:solidFill>
                  <a:srgbClr val="222B36"/>
                </a:solidFill>
                <a:latin typeface="Calibri"/>
              </a:rPr>
              <a:t>Diabetes Prevention Program Research Group. (2002). Reduction in the incidence of type 2 diabetes with lifestyle intervention or metformin. </a:t>
            </a:r>
            <a:r>
              <a:rPr i="1" sz="1400">
                <a:solidFill>
                  <a:srgbClr val="222B36"/>
                </a:solidFill>
                <a:latin typeface="Calibri"/>
              </a:rPr>
              <a:t>New England Journal of Medicine, 346</a:t>
            </a:r>
            <a:r>
              <a:rPr i="0" sz="1400">
                <a:solidFill>
                  <a:srgbClr val="222B36"/>
                </a:solidFill>
                <a:latin typeface="Calibri"/>
              </a:rPr>
              <a:t>(6), 393–403. https://doi.org/10.1056/NEJMoa012512</a:t>
            </a:r>
          </a:p>
          <a:p>
            <a:pPr marL="457200" indent="-457200">
              <a:spcAft>
                <a:spcPts val="600"/>
              </a:spcAft>
            </a:pPr>
            <a:r>
              <a:rPr i="0" sz="1400">
                <a:solidFill>
                  <a:srgbClr val="222B36"/>
                </a:solidFill>
                <a:latin typeface="Calibri"/>
              </a:rPr>
              <a:t>Dominianni, C., Lane, K., Johnson, S., Ito, K., &amp; Matte, T. (2018). Health impacts of citywide and localized power outages in New York City. </a:t>
            </a:r>
            <a:r>
              <a:rPr i="1" sz="1400">
                <a:solidFill>
                  <a:srgbClr val="222B36"/>
                </a:solidFill>
                <a:latin typeface="Calibri"/>
              </a:rPr>
              <a:t>Environmental Health Perspectives, 126</a:t>
            </a:r>
            <a:r>
              <a:rPr i="0" sz="1400">
                <a:solidFill>
                  <a:srgbClr val="222B36"/>
                </a:solidFill>
                <a:latin typeface="Calibri"/>
              </a:rPr>
              <a:t>(6), 067003. https://doi.org/10.1289/EHP2154</a:t>
            </a:r>
          </a:p>
          <a:p>
            <a:pPr marL="457200" indent="-457200">
              <a:spcAft>
                <a:spcPts val="600"/>
              </a:spcAft>
            </a:pPr>
            <a:r>
              <a:rPr i="0" sz="1400">
                <a:solidFill>
                  <a:srgbClr val="222B36"/>
                </a:solidFill>
                <a:latin typeface="Calibri"/>
              </a:rPr>
              <a:t>Harris County Public Health. (2024). </a:t>
            </a:r>
            <a:r>
              <a:rPr i="1" sz="1400">
                <a:solidFill>
                  <a:srgbClr val="222B36"/>
                </a:solidFill>
                <a:latin typeface="Calibri"/>
              </a:rPr>
              <a:t>2024 chronic diseases report</a:t>
            </a:r>
            <a:r>
              <a:rPr i="0" sz="1400">
                <a:solidFill>
                  <a:srgbClr val="222B36"/>
                </a:solidFill>
                <a:latin typeface="Calibri"/>
              </a:rPr>
              <a:t>. https://publichealth.harriscountytx.gov/media/reports</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REFERENCES</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References (APA 7th edition) (continued)</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22</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Harris County Community Health Assessment</a:t>
            </a:r>
          </a:p>
        </p:txBody>
      </p:sp>
      <p:sp>
        <p:nvSpPr>
          <p:cNvPr id="8" name="TextBox 7"/>
          <p:cNvSpPr txBox="1"/>
          <p:nvPr/>
        </p:nvSpPr>
        <p:spPr>
          <a:xfrm>
            <a:off x="640080" y="1783080"/>
            <a:ext cx="10972800" cy="4572000"/>
          </a:xfrm>
          <a:prstGeom prst="rect">
            <a:avLst/>
          </a:prstGeom>
          <a:noFill/>
        </p:spPr>
        <p:txBody>
          <a:bodyPr wrap="square">
            <a:spAutoFit/>
          </a:bodyPr>
          <a:lstStyle/>
          <a:p>
            <a:pPr marL="457200" indent="-457200">
              <a:spcAft>
                <a:spcPts val="600"/>
              </a:spcAft>
            </a:pPr>
            <a:r>
              <a:rPr i="0" sz="1400">
                <a:solidFill>
                  <a:srgbClr val="222B36"/>
                </a:solidFill>
                <a:latin typeface="Calibri"/>
              </a:rPr>
              <a:t>Jones, D. W., Ferdinand, K. C., Taler, S. J., Johnson, H. M., Shimbo, D., Abdalla, M., Altieri, M. M., Bansal, N., Bello, N. A., Bress, A. P., Carter, J., Cohen, J. B., Collins, K. J., Commodore-Mensah, Y., Davis, L. L., Egan, B., Khan, S. S., Lloyd-Jones, D. M., Melnyk, B. M., . . . Ziai, W. C. (2025). 2025 AHA/ACC/AANP/AAPA/ABC/ACCP/ACPM/AGS/AMA/ASPC/NMA/PCNA/SGIM guideline for the prevention, detection, evaluation and management of high blood pressure in adults. </a:t>
            </a:r>
            <a:r>
              <a:rPr i="1" sz="1400">
                <a:solidFill>
                  <a:srgbClr val="222B36"/>
                </a:solidFill>
                <a:latin typeface="Calibri"/>
              </a:rPr>
              <a:t>Journal of the American College of Cardiology, 86</a:t>
            </a:r>
            <a:r>
              <a:rPr i="0" sz="1400">
                <a:solidFill>
                  <a:srgbClr val="222B36"/>
                </a:solidFill>
                <a:latin typeface="Calibri"/>
              </a:rPr>
              <a:t>(18), 1567–1678. https://doi.org/10.1016/j.jacc.2025.05.007</a:t>
            </a:r>
          </a:p>
          <a:p>
            <a:pPr marL="457200" indent="-457200">
              <a:spcAft>
                <a:spcPts val="600"/>
              </a:spcAft>
            </a:pPr>
            <a:r>
              <a:rPr i="0" sz="1400">
                <a:solidFill>
                  <a:srgbClr val="222B36"/>
                </a:solidFill>
                <a:latin typeface="Calibri"/>
              </a:rPr>
              <a:t>Martinez, A., &amp; Foxhall, E. (2024, November 26). Texas Public Utility Commission reports on CenterPoint Energy's Beryl response. </a:t>
            </a:r>
            <a:r>
              <a:rPr i="1" sz="1400">
                <a:solidFill>
                  <a:srgbClr val="222B36"/>
                </a:solidFill>
                <a:latin typeface="Calibri"/>
              </a:rPr>
              <a:t>Insurance Journal</a:t>
            </a:r>
            <a:r>
              <a:rPr i="0" sz="1400">
                <a:solidFill>
                  <a:srgbClr val="222B36"/>
                </a:solidFill>
                <a:latin typeface="Calibri"/>
              </a:rPr>
              <a:t> (reprinted from </a:t>
            </a:r>
            <a:r>
              <a:rPr i="1" sz="1400">
                <a:solidFill>
                  <a:srgbClr val="222B36"/>
                </a:solidFill>
                <a:latin typeface="Calibri"/>
              </a:rPr>
              <a:t>The Texas Tribune</a:t>
            </a:r>
            <a:r>
              <a:rPr i="0" sz="1400">
                <a:solidFill>
                  <a:srgbClr val="222B36"/>
                </a:solidFill>
                <a:latin typeface="Calibri"/>
              </a:rPr>
              <a:t>). https://www.insurancejournal.com/news/southcentral/2024/11/26/802697.htm</a:t>
            </a:r>
          </a:p>
          <a:p>
            <a:pPr marL="457200" indent="-457200">
              <a:spcAft>
                <a:spcPts val="600"/>
              </a:spcAft>
            </a:pPr>
            <a:r>
              <a:rPr i="0" sz="1400">
                <a:solidFill>
                  <a:srgbClr val="222B36"/>
                </a:solidFill>
                <a:latin typeface="Calibri"/>
              </a:rPr>
              <a:t>National Weather Service. (2024). </a:t>
            </a:r>
            <a:r>
              <a:rPr i="1" sz="1400">
                <a:solidFill>
                  <a:srgbClr val="222B36"/>
                </a:solidFill>
                <a:latin typeface="Calibri"/>
              </a:rPr>
              <a:t>Post tropical cyclone report: Beryl</a:t>
            </a:r>
            <a:r>
              <a:rPr i="0" sz="1400">
                <a:solidFill>
                  <a:srgbClr val="222B36"/>
                </a:solidFill>
                <a:latin typeface="Calibri"/>
              </a:rPr>
              <a:t>. NWS Houston/Galveston. https://www.weather.gov/media/hgx/TropicalEventSummary/PSHHGX_2024AL02_Beryl_Summary.pdf</a:t>
            </a:r>
          </a:p>
          <a:p>
            <a:pPr marL="457200" indent="-457200">
              <a:spcAft>
                <a:spcPts val="600"/>
              </a:spcAft>
            </a:pPr>
            <a:r>
              <a:rPr i="0" sz="1400">
                <a:solidFill>
                  <a:srgbClr val="222B36"/>
                </a:solidFill>
                <a:latin typeface="Calibri"/>
              </a:rPr>
              <a:t>Patel, S. (2026, April 29). Harris County TB rates higher than rest of Texas. </a:t>
            </a:r>
            <a:r>
              <a:rPr i="1" sz="1400">
                <a:solidFill>
                  <a:srgbClr val="222B36"/>
                </a:solidFill>
                <a:latin typeface="Calibri"/>
              </a:rPr>
              <a:t>Axios Houston</a:t>
            </a:r>
            <a:r>
              <a:rPr i="0" sz="1400">
                <a:solidFill>
                  <a:srgbClr val="222B36"/>
                </a:solidFill>
                <a:latin typeface="Calibri"/>
              </a:rPr>
              <a:t>. https://www.axios.com/local/houston/2026/04/29/tuberculosis-high-rates-harris-county-public-health-report</a:t>
            </a:r>
          </a:p>
          <a:p>
            <a:pPr marL="457200" indent="-457200">
              <a:spcAft>
                <a:spcPts val="600"/>
              </a:spcAft>
            </a:pPr>
            <a:r>
              <a:rPr i="0" sz="1400">
                <a:solidFill>
                  <a:srgbClr val="222B36"/>
                </a:solidFill>
                <a:latin typeface="Calibri"/>
              </a:rPr>
              <a:t>Trust for America's Health. (2024). </a:t>
            </a:r>
            <a:r>
              <a:rPr i="1" sz="1400">
                <a:solidFill>
                  <a:srgbClr val="222B36"/>
                </a:solidFill>
                <a:latin typeface="Calibri"/>
              </a:rPr>
              <a:t>The state of obesity 2024: Better policies for a healthier America</a:t>
            </a:r>
            <a:r>
              <a:rPr i="0" sz="1400">
                <a:solidFill>
                  <a:srgbClr val="222B36"/>
                </a:solidFill>
                <a:latin typeface="Calibri"/>
              </a:rPr>
              <a:t>. https://www.tfah.org/report-details/state-of-obesity-2024/</a:t>
            </a:r>
          </a:p>
          <a:p>
            <a:pPr marL="457200" indent="-457200">
              <a:spcAft>
                <a:spcPts val="600"/>
              </a:spcAft>
            </a:pPr>
            <a:r>
              <a:rPr i="0" sz="1400">
                <a:solidFill>
                  <a:srgbClr val="222B36"/>
                </a:solidFill>
                <a:latin typeface="Calibri"/>
              </a:rPr>
              <a:t>U.S. Census Bureau. (2025). </a:t>
            </a:r>
            <a:r>
              <a:rPr i="1" sz="1400">
                <a:solidFill>
                  <a:srgbClr val="222B36"/>
                </a:solidFill>
                <a:latin typeface="Calibri"/>
              </a:rPr>
              <a:t>QuickFacts: Harris County, Texas</a:t>
            </a:r>
            <a:r>
              <a:rPr i="0" sz="1400">
                <a:solidFill>
                  <a:srgbClr val="222B36"/>
                </a:solidFill>
                <a:latin typeface="Calibri"/>
              </a:rPr>
              <a:t>. https://www.census.gov/quickfacts/harriscountytexas</a:t>
            </a:r>
          </a:p>
          <a:p>
            <a:pPr marL="457200" indent="-457200">
              <a:spcAft>
                <a:spcPts val="600"/>
              </a:spcAft>
            </a:pPr>
            <a:r>
              <a:rPr i="0" sz="1400">
                <a:solidFill>
                  <a:srgbClr val="222B36"/>
                </a:solidFill>
                <a:latin typeface="Calibri"/>
              </a:rPr>
              <a:t>U.S. Department of Health and Human Services. (n.d.). </a:t>
            </a:r>
            <a:r>
              <a:rPr i="1" sz="1400">
                <a:solidFill>
                  <a:srgbClr val="222B36"/>
                </a:solidFill>
                <a:latin typeface="Calibri"/>
              </a:rPr>
              <a:t>Healthy People 2030</a:t>
            </a:r>
            <a:r>
              <a:rPr i="0" sz="1400">
                <a:solidFill>
                  <a:srgbClr val="222B36"/>
                </a:solidFill>
                <a:latin typeface="Calibri"/>
              </a:rPr>
              <a:t>. Office of Disease Prevention and Health Promotion. https://odphp.health.gov/healthypeople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